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Slab"/>
      <p:regular r:id="rId20"/>
      <p:bold r:id="rId21"/>
    </p:embeddedFont>
    <p:embeddedFont>
      <p:font typeface="Source Sans Pro SemiBold"/>
      <p:regular r:id="rId22"/>
      <p:bold r:id="rId23"/>
      <p:italic r:id="rId24"/>
      <p:boldItalic r:id="rId25"/>
    </p:embeddedFont>
    <p:embeddedFont>
      <p:font typeface="Source Sans Pr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4236232E-4A44-4FB1-96DB-9D59B5642EF7}">
  <a:tblStyle styleId="{4236232E-4A44-4FB1-96DB-9D59B5642EF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RobotoSlab-regular.fntdata"/><Relationship Id="rId22" Type="http://schemas.openxmlformats.org/officeDocument/2006/relationships/font" Target="fonts/SourceSansProSemiBold-regular.fntdata"/><Relationship Id="rId21" Type="http://schemas.openxmlformats.org/officeDocument/2006/relationships/font" Target="fonts/RobotoSlab-bold.fntdata"/><Relationship Id="rId24" Type="http://schemas.openxmlformats.org/officeDocument/2006/relationships/font" Target="fonts/SourceSansProSemiBold-italic.fntdata"/><Relationship Id="rId23" Type="http://schemas.openxmlformats.org/officeDocument/2006/relationships/font" Target="fonts/SourceSansProSemiBol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ourceSansPro-regular.fntdata"/><Relationship Id="rId25" Type="http://schemas.openxmlformats.org/officeDocument/2006/relationships/font" Target="fonts/SourceSansProSemiBold-boldItalic.fntdata"/><Relationship Id="rId28" Type="http://schemas.openxmlformats.org/officeDocument/2006/relationships/font" Target="fonts/SourceSansPro-italic.fntdata"/><Relationship Id="rId27" Type="http://schemas.openxmlformats.org/officeDocument/2006/relationships/font" Target="fonts/SourceSansPr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ourceSansPr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35f391192_00: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110442468_0_114: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110442468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110442468_0_119: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110442468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7110442468_0_127: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7110442468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7110442468_0_182: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7110442468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Google Shape;208;g7efb69a1a9_1_2: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7efb69a1a9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812c7aa7a1_1_0: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812c7aa7a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812c7aa7a1_1_69: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812c7aa7a1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7110442468_0_7: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11044246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7110442468_0_20: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11044246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7110442468_0_35: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711044246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7110442468_0_62: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7110442468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7110442468_0_86: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7110442468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110442468_0_97: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110442468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1700185" y="1991850"/>
            <a:ext cx="5807400" cy="1159800"/>
          </a:xfrm>
          <a:prstGeom prst="rect">
            <a:avLst/>
          </a:prstGeom>
        </p:spPr>
        <p:txBody>
          <a:bodyPr anchorCtr="0" anchor="ctr" bIns="91425" lIns="91425" spcFirstLastPara="1" rIns="91425" wrap="square" tIns="91425">
            <a:noAutofit/>
          </a:bodyPr>
          <a:lstStyle>
            <a:lvl1pPr lvl="0">
              <a:spcBef>
                <a:spcPts val="0"/>
              </a:spcBef>
              <a:spcAft>
                <a:spcPts val="0"/>
              </a:spcAft>
              <a:buSzPts val="5800"/>
              <a:buNone/>
              <a:defRPr b="1" sz="5800"/>
            </a:lvl1pPr>
            <a:lvl2pPr lvl="1">
              <a:spcBef>
                <a:spcPts val="0"/>
              </a:spcBef>
              <a:spcAft>
                <a:spcPts val="0"/>
              </a:spcAft>
              <a:buSzPts val="5800"/>
              <a:buNone/>
              <a:defRPr b="1" sz="5800"/>
            </a:lvl2pPr>
            <a:lvl3pPr lvl="2">
              <a:spcBef>
                <a:spcPts val="0"/>
              </a:spcBef>
              <a:spcAft>
                <a:spcPts val="0"/>
              </a:spcAft>
              <a:buSzPts val="5800"/>
              <a:buNone/>
              <a:defRPr b="1" sz="5800"/>
            </a:lvl3pPr>
            <a:lvl4pPr lvl="3">
              <a:spcBef>
                <a:spcPts val="0"/>
              </a:spcBef>
              <a:spcAft>
                <a:spcPts val="0"/>
              </a:spcAft>
              <a:buSzPts val="5800"/>
              <a:buNone/>
              <a:defRPr b="1" sz="5800"/>
            </a:lvl4pPr>
            <a:lvl5pPr lvl="4">
              <a:spcBef>
                <a:spcPts val="0"/>
              </a:spcBef>
              <a:spcAft>
                <a:spcPts val="0"/>
              </a:spcAft>
              <a:buSzPts val="5800"/>
              <a:buNone/>
              <a:defRPr b="1" sz="5800"/>
            </a:lvl5pPr>
            <a:lvl6pPr lvl="5">
              <a:spcBef>
                <a:spcPts val="0"/>
              </a:spcBef>
              <a:spcAft>
                <a:spcPts val="0"/>
              </a:spcAft>
              <a:buSzPts val="5800"/>
              <a:buNone/>
              <a:defRPr b="1" sz="5800"/>
            </a:lvl6pPr>
            <a:lvl7pPr lvl="6">
              <a:spcBef>
                <a:spcPts val="0"/>
              </a:spcBef>
              <a:spcAft>
                <a:spcPts val="0"/>
              </a:spcAft>
              <a:buSzPts val="5800"/>
              <a:buNone/>
              <a:defRPr b="1" sz="5800"/>
            </a:lvl7pPr>
            <a:lvl8pPr lvl="7">
              <a:spcBef>
                <a:spcPts val="0"/>
              </a:spcBef>
              <a:spcAft>
                <a:spcPts val="0"/>
              </a:spcAft>
              <a:buSzPts val="5800"/>
              <a:buNone/>
              <a:defRPr b="1" sz="5800"/>
            </a:lvl8pPr>
            <a:lvl9pPr lvl="8">
              <a:spcBef>
                <a:spcPts val="0"/>
              </a:spcBef>
              <a:spcAft>
                <a:spcPts val="0"/>
              </a:spcAft>
              <a:buSzPts val="5800"/>
              <a:buNone/>
              <a:defRPr b="1" sz="5800"/>
            </a:lvl9pPr>
          </a:lstStyle>
          <a:p/>
        </p:txBody>
      </p:sp>
      <p:sp>
        <p:nvSpPr>
          <p:cNvPr id="11" name="Google Shape;11;p2"/>
          <p:cNvSpPr/>
          <p:nvPr/>
        </p:nvSpPr>
        <p:spPr>
          <a:xfrm>
            <a:off x="7337531" y="463007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0243" y="4182401"/>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893253" y="3333348"/>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71302" y="4923775"/>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386266" y="50813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79460" y="2703980"/>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61540" y="643097"/>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07235" y="1080863"/>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314019" y="3625322"/>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882858" y="4186761"/>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58313" y="1596559"/>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396483" y="226428"/>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17492" y="2000594"/>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425273" y="387880"/>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014029" y="4567546"/>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complete pattern">
  <p:cSld name="BLANK_1">
    <p:bg>
      <p:bgPr>
        <a:blipFill>
          <a:blip r:embed="rId2">
            <a:alphaModFix/>
          </a:blip>
          <a:stretch>
            <a:fillRect/>
          </a:stretch>
        </a:blipFill>
      </p:bgPr>
    </p:bg>
    <p:spTree>
      <p:nvGrpSpPr>
        <p:cNvPr id="63"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3"/>
          <p:cNvSpPr txBox="1"/>
          <p:nvPr>
            <p:ph type="ctrTitle"/>
          </p:nvPr>
        </p:nvSpPr>
        <p:spPr>
          <a:xfrm>
            <a:off x="1546025" y="1754794"/>
            <a:ext cx="58326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400"/>
              <a:buNone/>
              <a:defRPr b="1" sz="4400"/>
            </a:lvl1pPr>
            <a:lvl2pPr lvl="1" rtl="0">
              <a:spcBef>
                <a:spcPts val="0"/>
              </a:spcBef>
              <a:spcAft>
                <a:spcPts val="0"/>
              </a:spcAft>
              <a:buSzPts val="4400"/>
              <a:buNone/>
              <a:defRPr b="1" sz="4400"/>
            </a:lvl2pPr>
            <a:lvl3pPr lvl="2" rtl="0">
              <a:spcBef>
                <a:spcPts val="0"/>
              </a:spcBef>
              <a:spcAft>
                <a:spcPts val="0"/>
              </a:spcAft>
              <a:buSzPts val="4400"/>
              <a:buNone/>
              <a:defRPr b="1" sz="4400"/>
            </a:lvl3pPr>
            <a:lvl4pPr lvl="3" rtl="0">
              <a:spcBef>
                <a:spcPts val="0"/>
              </a:spcBef>
              <a:spcAft>
                <a:spcPts val="0"/>
              </a:spcAft>
              <a:buSzPts val="4400"/>
              <a:buNone/>
              <a:defRPr b="1" sz="4400"/>
            </a:lvl4pPr>
            <a:lvl5pPr lvl="4" rtl="0">
              <a:spcBef>
                <a:spcPts val="0"/>
              </a:spcBef>
              <a:spcAft>
                <a:spcPts val="0"/>
              </a:spcAft>
              <a:buSzPts val="4400"/>
              <a:buNone/>
              <a:defRPr b="1" sz="4400"/>
            </a:lvl5pPr>
            <a:lvl6pPr lvl="5" rtl="0">
              <a:spcBef>
                <a:spcPts val="0"/>
              </a:spcBef>
              <a:spcAft>
                <a:spcPts val="0"/>
              </a:spcAft>
              <a:buSzPts val="4400"/>
              <a:buNone/>
              <a:defRPr b="1" sz="4400"/>
            </a:lvl6pPr>
            <a:lvl7pPr lvl="6" rtl="0">
              <a:spcBef>
                <a:spcPts val="0"/>
              </a:spcBef>
              <a:spcAft>
                <a:spcPts val="0"/>
              </a:spcAft>
              <a:buSzPts val="4400"/>
              <a:buNone/>
              <a:defRPr b="1" sz="4400"/>
            </a:lvl7pPr>
            <a:lvl8pPr lvl="7" rtl="0">
              <a:spcBef>
                <a:spcPts val="0"/>
              </a:spcBef>
              <a:spcAft>
                <a:spcPts val="0"/>
              </a:spcAft>
              <a:buSzPts val="4400"/>
              <a:buNone/>
              <a:defRPr b="1" sz="4400"/>
            </a:lvl8pPr>
            <a:lvl9pPr lvl="8" rtl="0">
              <a:spcBef>
                <a:spcPts val="0"/>
              </a:spcBef>
              <a:spcAft>
                <a:spcPts val="0"/>
              </a:spcAft>
              <a:buSzPts val="4400"/>
              <a:buNone/>
              <a:defRPr b="1" sz="4400"/>
            </a:lvl9pPr>
          </a:lstStyle>
          <a:p/>
        </p:txBody>
      </p:sp>
      <p:sp>
        <p:nvSpPr>
          <p:cNvPr id="28" name="Google Shape;28;p3"/>
          <p:cNvSpPr txBox="1"/>
          <p:nvPr>
            <p:ph idx="1" type="subTitle"/>
          </p:nvPr>
        </p:nvSpPr>
        <p:spPr>
          <a:xfrm>
            <a:off x="1546025" y="3011511"/>
            <a:ext cx="5832600" cy="784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29"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b="0" l="19" r="19" t="0"/>
          <a:stretch/>
        </p:blipFill>
        <p:spPr>
          <a:xfrm flipH="1" rot="10800000">
            <a:off x="5952" y="2250281"/>
            <a:ext cx="5141587" cy="2893219"/>
          </a:xfrm>
          <a:prstGeom prst="rect">
            <a:avLst/>
          </a:prstGeom>
          <a:noFill/>
          <a:ln>
            <a:noFill/>
          </a:ln>
        </p:spPr>
      </p:pic>
      <p:sp>
        <p:nvSpPr>
          <p:cNvPr id="31" name="Google Shape;31;p4"/>
          <p:cNvSpPr txBox="1"/>
          <p:nvPr>
            <p:ph idx="1" type="body"/>
          </p:nvPr>
        </p:nvSpPr>
        <p:spPr>
          <a:xfrm>
            <a:off x="1215300" y="1723650"/>
            <a:ext cx="6713400" cy="819900"/>
          </a:xfrm>
          <a:prstGeom prst="rect">
            <a:avLst/>
          </a:prstGeom>
        </p:spPr>
        <p:txBody>
          <a:bodyPr anchorCtr="0" anchor="t" bIns="91425" lIns="91425" spcFirstLastPara="1" rIns="91425" wrap="square" tIns="91425">
            <a:noAutofit/>
          </a:bodyPr>
          <a:lstStyle>
            <a:lvl1pPr indent="-457200" lvl="0" marL="457200" rtl="0" algn="ctr">
              <a:spcBef>
                <a:spcPts val="600"/>
              </a:spcBef>
              <a:spcAft>
                <a:spcPts val="0"/>
              </a:spcAft>
              <a:buClr>
                <a:schemeClr val="dk1"/>
              </a:buClr>
              <a:buSzPts val="3600"/>
              <a:buChar char="◎"/>
              <a:defRPr i="1" sz="3600"/>
            </a:lvl1pPr>
            <a:lvl2pPr indent="-457200" lvl="1" marL="914400" rtl="0" algn="ctr">
              <a:spcBef>
                <a:spcPts val="0"/>
              </a:spcBef>
              <a:spcAft>
                <a:spcPts val="0"/>
              </a:spcAft>
              <a:buClr>
                <a:schemeClr val="dk1"/>
              </a:buClr>
              <a:buSzPts val="3600"/>
              <a:buChar char="○"/>
              <a:defRPr i="1" sz="3600"/>
            </a:lvl2pPr>
            <a:lvl3pPr indent="-457200" lvl="2" marL="1371600" rtl="0" algn="ctr">
              <a:spcBef>
                <a:spcPts val="0"/>
              </a:spcBef>
              <a:spcAft>
                <a:spcPts val="0"/>
              </a:spcAft>
              <a:buClr>
                <a:schemeClr val="dk1"/>
              </a:buClr>
              <a:buSzPts val="3600"/>
              <a:buChar char="◉"/>
              <a:defRPr i="1" sz="3600"/>
            </a:lvl3pPr>
            <a:lvl4pPr indent="-457200" lvl="3" marL="1828800" rtl="0" algn="ctr">
              <a:spcBef>
                <a:spcPts val="0"/>
              </a:spcBef>
              <a:spcAft>
                <a:spcPts val="0"/>
              </a:spcAft>
              <a:buSzPts val="3600"/>
              <a:buChar char="●"/>
              <a:defRPr i="1" sz="3600"/>
            </a:lvl4pPr>
            <a:lvl5pPr indent="-457200" lvl="4" marL="2286000" rtl="0" algn="ctr">
              <a:spcBef>
                <a:spcPts val="0"/>
              </a:spcBef>
              <a:spcAft>
                <a:spcPts val="0"/>
              </a:spcAft>
              <a:buSzPts val="3600"/>
              <a:buChar char="○"/>
              <a:defRPr i="1" sz="3600"/>
            </a:lvl5pPr>
            <a:lvl6pPr indent="-457200" lvl="5" marL="2743200" rtl="0" algn="ctr">
              <a:spcBef>
                <a:spcPts val="0"/>
              </a:spcBef>
              <a:spcAft>
                <a:spcPts val="0"/>
              </a:spcAft>
              <a:buSzPts val="3600"/>
              <a:buChar char="■"/>
              <a:defRPr i="1" sz="3600"/>
            </a:lvl6pPr>
            <a:lvl7pPr indent="-457200" lvl="6" marL="3200400" rtl="0" algn="ctr">
              <a:spcBef>
                <a:spcPts val="0"/>
              </a:spcBef>
              <a:spcAft>
                <a:spcPts val="0"/>
              </a:spcAft>
              <a:buSzPts val="3600"/>
              <a:buChar char="●"/>
              <a:defRPr i="1" sz="3600"/>
            </a:lvl7pPr>
            <a:lvl8pPr indent="-457200" lvl="7" marL="3657600" rtl="0" algn="ctr">
              <a:spcBef>
                <a:spcPts val="0"/>
              </a:spcBef>
              <a:spcAft>
                <a:spcPts val="0"/>
              </a:spcAft>
              <a:buSzPts val="3600"/>
              <a:buChar char="○"/>
              <a:defRPr i="1" sz="3600"/>
            </a:lvl8pPr>
            <a:lvl9pPr indent="-457200" lvl="8" marL="4114800" algn="ctr">
              <a:spcBef>
                <a:spcPts val="0"/>
              </a:spcBef>
              <a:spcAft>
                <a:spcPts val="0"/>
              </a:spcAft>
              <a:buSzPts val="3600"/>
              <a:buChar char="■"/>
              <a:defRPr i="1" sz="3600"/>
            </a:lvl9pPr>
          </a:lstStyle>
          <a:p/>
        </p:txBody>
      </p:sp>
      <p:grpSp>
        <p:nvGrpSpPr>
          <p:cNvPr id="32" name="Google Shape;32;p4"/>
          <p:cNvGrpSpPr/>
          <p:nvPr/>
        </p:nvGrpSpPr>
        <p:grpSpPr>
          <a:xfrm>
            <a:off x="3839646" y="782918"/>
            <a:ext cx="1464573" cy="842707"/>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chemeClr val="accent1"/>
                  </a:solidFill>
                  <a:latin typeface="Source Sans Pro"/>
                  <a:ea typeface="Source Sans Pro"/>
                  <a:cs typeface="Source Sans Pro"/>
                  <a:sym typeface="Source Sans Pro"/>
                </a:rPr>
                <a:t>“</a:t>
              </a:r>
              <a:endParaRPr b="1" sz="6000">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cap="flat" cmpd="sng" w="9525">
              <a:solidFill>
                <a:srgbClr val="CFD8D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4190700" y="1925385"/>
              <a:ext cx="762600" cy="762600"/>
            </a:xfrm>
            <a:prstGeom prst="ellipse">
              <a:avLst/>
            </a:prstGeom>
            <a:noFill/>
            <a:ln cap="flat" cmpd="sng" w="19050">
              <a:solidFill>
                <a:srgbClr val="CFD8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 name="Google Shape;36;p4"/>
          <p:cNvCxnSpPr>
            <a:endCxn id="34" idx="1"/>
          </p:cNvCxnSpPr>
          <p:nvPr/>
        </p:nvCxnSpPr>
        <p:spPr>
          <a:xfrm>
            <a:off x="3750511" y="390297"/>
            <a:ext cx="532200" cy="535500"/>
          </a:xfrm>
          <a:prstGeom prst="straightConnector1">
            <a:avLst/>
          </a:prstGeom>
          <a:noFill/>
          <a:ln cap="flat" cmpd="sng" w="9525">
            <a:solidFill>
              <a:srgbClr val="CFD8DC"/>
            </a:solidFill>
            <a:prstDash val="solid"/>
            <a:round/>
            <a:headEnd len="med" w="med" type="none"/>
            <a:tailEnd len="med" w="med" type="none"/>
          </a:ln>
        </p:spPr>
      </p:cxnSp>
      <p:cxnSp>
        <p:nvCxnSpPr>
          <p:cNvPr id="37" name="Google Shape;37;p4"/>
          <p:cNvCxnSpPr/>
          <p:nvPr/>
        </p:nvCxnSpPr>
        <p:spPr>
          <a:xfrm rot="10800000">
            <a:off x="4362902" y="436125"/>
            <a:ext cx="209100" cy="369600"/>
          </a:xfrm>
          <a:prstGeom prst="straightConnector1">
            <a:avLst/>
          </a:prstGeom>
          <a:noFill/>
          <a:ln cap="flat" cmpd="sng" w="9525">
            <a:solidFill>
              <a:srgbClr val="CFD8DC"/>
            </a:solidFill>
            <a:prstDash val="solid"/>
            <a:round/>
            <a:headEnd len="med" w="med" type="none"/>
            <a:tailEnd len="med" w="med" type="none"/>
          </a:ln>
        </p:spPr>
      </p:cxnSp>
      <p:cxnSp>
        <p:nvCxnSpPr>
          <p:cNvPr id="38" name="Google Shape;38;p4"/>
          <p:cNvCxnSpPr/>
          <p:nvPr/>
        </p:nvCxnSpPr>
        <p:spPr>
          <a:xfrm flipH="1" rot="10800000">
            <a:off x="4704510" y="351930"/>
            <a:ext cx="347100" cy="474600"/>
          </a:xfrm>
          <a:prstGeom prst="straightConnector1">
            <a:avLst/>
          </a:prstGeom>
          <a:noFill/>
          <a:ln cap="flat" cmpd="sng" w="9525">
            <a:solidFill>
              <a:srgbClr val="CFD8DC"/>
            </a:solidFill>
            <a:prstDash val="solid"/>
            <a:round/>
            <a:headEnd len="med" w="med" type="none"/>
            <a:tailEnd len="med" w="med" type="none"/>
          </a:ln>
        </p:spPr>
      </p:cxnSp>
      <p:sp>
        <p:nvSpPr>
          <p:cNvPr id="39" name="Google Shape;39;p4"/>
          <p:cNvSpPr txBox="1"/>
          <p:nvPr>
            <p:ph idx="12" type="sldNum"/>
          </p:nvPr>
        </p:nvSpPr>
        <p:spPr>
          <a:xfrm>
            <a:off x="-87" y="4749844"/>
            <a:ext cx="91440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40" name="Shape 40"/>
        <p:cNvGrpSpPr/>
        <p:nvPr/>
      </p:nvGrpSpPr>
      <p:grpSpPr>
        <a:xfrm>
          <a:off x="0" y="0"/>
          <a:ext cx="0" cy="0"/>
          <a:chOff x="0" y="0"/>
          <a:chExt cx="0" cy="0"/>
        </a:xfrm>
      </p:grpSpPr>
      <p:sp>
        <p:nvSpPr>
          <p:cNvPr id="41" name="Google Shape;41;p5"/>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2" name="Google Shape;42;p5"/>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sz="2400"/>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sz="2400"/>
            </a:lvl4pPr>
            <a:lvl5pPr indent="-381000" lvl="4" marL="2286000">
              <a:spcBef>
                <a:spcPts val="0"/>
              </a:spcBef>
              <a:spcAft>
                <a:spcPts val="0"/>
              </a:spcAft>
              <a:buSzPts val="2400"/>
              <a:buChar char="○"/>
              <a:defRPr sz="2400"/>
            </a:lvl5pPr>
            <a:lvl6pPr indent="-381000" lvl="5" marL="2743200">
              <a:spcBef>
                <a:spcPts val="0"/>
              </a:spcBef>
              <a:spcAft>
                <a:spcPts val="0"/>
              </a:spcAft>
              <a:buSzPts val="2400"/>
              <a:buChar char="■"/>
              <a:defRPr sz="2400"/>
            </a:lvl6pPr>
            <a:lvl7pPr indent="-381000" lvl="6" marL="3200400">
              <a:spcBef>
                <a:spcPts val="0"/>
              </a:spcBef>
              <a:spcAft>
                <a:spcPts val="0"/>
              </a:spcAft>
              <a:buSzPts val="2400"/>
              <a:buChar char="●"/>
              <a:defRPr sz="2400"/>
            </a:lvl7pPr>
            <a:lvl8pPr indent="-381000" lvl="7" marL="3657600">
              <a:spcBef>
                <a:spcPts val="0"/>
              </a:spcBef>
              <a:spcAft>
                <a:spcPts val="0"/>
              </a:spcAft>
              <a:buSzPts val="2400"/>
              <a:buChar char="○"/>
              <a:defRPr sz="2400"/>
            </a:lvl8pPr>
            <a:lvl9pPr indent="-381000" lvl="8" marL="4114800">
              <a:spcBef>
                <a:spcPts val="0"/>
              </a:spcBef>
              <a:spcAft>
                <a:spcPts val="0"/>
              </a:spcAft>
              <a:buSzPts val="2400"/>
              <a:buChar char="■"/>
              <a:defRPr sz="2400"/>
            </a:lvl9pPr>
          </a:lstStyle>
          <a:p/>
        </p:txBody>
      </p:sp>
      <p:sp>
        <p:nvSpPr>
          <p:cNvPr id="43" name="Google Shape;43;p5"/>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44" name="Shape 44"/>
        <p:cNvGrpSpPr/>
        <p:nvPr/>
      </p:nvGrpSpPr>
      <p:grpSpPr>
        <a:xfrm>
          <a:off x="0" y="0"/>
          <a:ext cx="0" cy="0"/>
          <a:chOff x="0" y="0"/>
          <a:chExt cx="0" cy="0"/>
        </a:xfrm>
      </p:grpSpPr>
      <p:sp>
        <p:nvSpPr>
          <p:cNvPr id="45" name="Google Shape;45;p6"/>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6" name="Google Shape;46;p6"/>
          <p:cNvSpPr txBox="1"/>
          <p:nvPr>
            <p:ph idx="1" type="body"/>
          </p:nvPr>
        </p:nvSpPr>
        <p:spPr>
          <a:xfrm>
            <a:off x="786137" y="1200150"/>
            <a:ext cx="3675300" cy="37257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7" name="Google Shape;47;p6"/>
          <p:cNvSpPr txBox="1"/>
          <p:nvPr>
            <p:ph idx="2" type="body"/>
          </p:nvPr>
        </p:nvSpPr>
        <p:spPr>
          <a:xfrm>
            <a:off x="4682659" y="1200150"/>
            <a:ext cx="3675300" cy="37257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8" name="Google Shape;48;p6"/>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49" name="Shape 49"/>
        <p:cNvGrpSpPr/>
        <p:nvPr/>
      </p:nvGrpSpPr>
      <p:grpSpPr>
        <a:xfrm>
          <a:off x="0" y="0"/>
          <a:ext cx="0" cy="0"/>
          <a:chOff x="0" y="0"/>
          <a:chExt cx="0" cy="0"/>
        </a:xfrm>
      </p:grpSpPr>
      <p:sp>
        <p:nvSpPr>
          <p:cNvPr id="50" name="Google Shape;50;p7"/>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51" name="Google Shape;51;p7"/>
          <p:cNvSpPr txBox="1"/>
          <p:nvPr>
            <p:ph idx="1" type="body"/>
          </p:nvPr>
        </p:nvSpPr>
        <p:spPr>
          <a:xfrm>
            <a:off x="786150"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2" name="Google Shape;52;p7"/>
          <p:cNvSpPr txBox="1"/>
          <p:nvPr>
            <p:ph idx="2" type="body"/>
          </p:nvPr>
        </p:nvSpPr>
        <p:spPr>
          <a:xfrm>
            <a:off x="3329992"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3" name="Google Shape;53;p7"/>
          <p:cNvSpPr txBox="1"/>
          <p:nvPr>
            <p:ph idx="3" type="body"/>
          </p:nvPr>
        </p:nvSpPr>
        <p:spPr>
          <a:xfrm>
            <a:off x="5873834"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4" name="Google Shape;54;p7"/>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8"/>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7" name="Google Shape;57;p8"/>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blipFill>
          <a:blip r:embed="rId2">
            <a:alphaModFix/>
          </a:blip>
          <a:stretch>
            <a:fillRect/>
          </a:stretch>
        </a:blipFill>
      </p:bgPr>
    </p:bg>
    <p:spTree>
      <p:nvGrpSpPr>
        <p:cNvPr id="58" name="Shape 58"/>
        <p:cNvGrpSpPr/>
        <p:nvPr/>
      </p:nvGrpSpPr>
      <p:grpSpPr>
        <a:xfrm>
          <a:off x="0" y="0"/>
          <a:ext cx="0" cy="0"/>
          <a:chOff x="0" y="0"/>
          <a:chExt cx="0" cy="0"/>
        </a:xfrm>
      </p:grpSpPr>
      <p:sp>
        <p:nvSpPr>
          <p:cNvPr id="59" name="Google Shape;59;p9"/>
          <p:cNvSpPr txBox="1"/>
          <p:nvPr>
            <p:ph idx="1" type="body"/>
          </p:nvPr>
        </p:nvSpPr>
        <p:spPr>
          <a:xfrm>
            <a:off x="457200" y="4055343"/>
            <a:ext cx="8229600" cy="3687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
        <p:nvSpPr>
          <p:cNvPr id="60" name="Google Shape;60;p9"/>
          <p:cNvSpPr txBox="1"/>
          <p:nvPr>
            <p:ph idx="12" type="sldNum"/>
          </p:nvPr>
        </p:nvSpPr>
        <p:spPr>
          <a:xfrm>
            <a:off x="-92" y="4749844"/>
            <a:ext cx="91440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10"/>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2.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p:txBody>
      </p:sp>
      <p:sp>
        <p:nvSpPr>
          <p:cNvPr id="7" name="Google Shape;7;p1"/>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indent="-381000" lvl="1" marL="9144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indent="-381000" lvl="2" marL="13716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indent="-342900" lvl="3" marL="18288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indent="-342900" lvl="4" marL="22860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indent="-342900" lvl="5" marL="27432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indent="-342900" lvl="6" marL="32004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indent="-342900" lvl="7" marL="36576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indent="-342900" lvl="8" marL="41148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lvl="0" algn="r">
              <a:buNone/>
              <a:defRPr b="1" sz="1300">
                <a:solidFill>
                  <a:schemeClr val="accent1"/>
                </a:solidFill>
                <a:latin typeface="Source Sans Pro"/>
                <a:ea typeface="Source Sans Pro"/>
                <a:cs typeface="Source Sans Pro"/>
                <a:sym typeface="Source Sans Pro"/>
              </a:defRPr>
            </a:lvl1pPr>
            <a:lvl2pPr lvl="1" algn="r">
              <a:buNone/>
              <a:defRPr b="1" sz="1300">
                <a:solidFill>
                  <a:schemeClr val="accent1"/>
                </a:solidFill>
                <a:latin typeface="Source Sans Pro"/>
                <a:ea typeface="Source Sans Pro"/>
                <a:cs typeface="Source Sans Pro"/>
                <a:sym typeface="Source Sans Pro"/>
              </a:defRPr>
            </a:lvl2pPr>
            <a:lvl3pPr lvl="2" algn="r">
              <a:buNone/>
              <a:defRPr b="1" sz="1300">
                <a:solidFill>
                  <a:schemeClr val="accent1"/>
                </a:solidFill>
                <a:latin typeface="Source Sans Pro"/>
                <a:ea typeface="Source Sans Pro"/>
                <a:cs typeface="Source Sans Pro"/>
                <a:sym typeface="Source Sans Pro"/>
              </a:defRPr>
            </a:lvl3pPr>
            <a:lvl4pPr lvl="3" algn="r">
              <a:buNone/>
              <a:defRPr b="1" sz="1300">
                <a:solidFill>
                  <a:schemeClr val="accent1"/>
                </a:solidFill>
                <a:latin typeface="Source Sans Pro"/>
                <a:ea typeface="Source Sans Pro"/>
                <a:cs typeface="Source Sans Pro"/>
                <a:sym typeface="Source Sans Pro"/>
              </a:defRPr>
            </a:lvl4pPr>
            <a:lvl5pPr lvl="4" algn="r">
              <a:buNone/>
              <a:defRPr b="1" sz="1300">
                <a:solidFill>
                  <a:schemeClr val="accent1"/>
                </a:solidFill>
                <a:latin typeface="Source Sans Pro"/>
                <a:ea typeface="Source Sans Pro"/>
                <a:cs typeface="Source Sans Pro"/>
                <a:sym typeface="Source Sans Pro"/>
              </a:defRPr>
            </a:lvl5pPr>
            <a:lvl6pPr lvl="5" algn="r">
              <a:buNone/>
              <a:defRPr b="1" sz="1300">
                <a:solidFill>
                  <a:schemeClr val="accent1"/>
                </a:solidFill>
                <a:latin typeface="Source Sans Pro"/>
                <a:ea typeface="Source Sans Pro"/>
                <a:cs typeface="Source Sans Pro"/>
                <a:sym typeface="Source Sans Pro"/>
              </a:defRPr>
            </a:lvl6pPr>
            <a:lvl7pPr lvl="6" algn="r">
              <a:buNone/>
              <a:defRPr b="1" sz="1300">
                <a:solidFill>
                  <a:schemeClr val="accent1"/>
                </a:solidFill>
                <a:latin typeface="Source Sans Pro"/>
                <a:ea typeface="Source Sans Pro"/>
                <a:cs typeface="Source Sans Pro"/>
                <a:sym typeface="Source Sans Pro"/>
              </a:defRPr>
            </a:lvl7pPr>
            <a:lvl8pPr lvl="7" algn="r">
              <a:buNone/>
              <a:defRPr b="1" sz="1300">
                <a:solidFill>
                  <a:schemeClr val="accent1"/>
                </a:solidFill>
                <a:latin typeface="Source Sans Pro"/>
                <a:ea typeface="Source Sans Pro"/>
                <a:cs typeface="Source Sans Pro"/>
                <a:sym typeface="Source Sans Pro"/>
              </a:defRPr>
            </a:lvl8pPr>
            <a:lvl9pPr lvl="8" algn="r">
              <a:buNone/>
              <a:defRPr b="1" sz="1300">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natasha.tomattis@mi.unc.edu.ar"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hyperlink" Target="https://gist.github.com/natitomattis/be26889063203c0b33b33fa25c75a5b6"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blog.scottlowe.org/2013/09/04/introducing-linux-network-namespac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hyperlink" Target="https://www.menti.com/qjc1fhb5ij"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2"/>
          <p:cNvSpPr txBox="1"/>
          <p:nvPr>
            <p:ph type="ctrTitle"/>
          </p:nvPr>
        </p:nvSpPr>
        <p:spPr>
          <a:xfrm>
            <a:off x="1636675" y="1669275"/>
            <a:ext cx="6949500" cy="183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a:solidFill>
                  <a:srgbClr val="607D8B"/>
                </a:solidFill>
              </a:rPr>
              <a:t>Análisis de tráfico IPv6 en capa 3</a:t>
            </a:r>
            <a:endParaRPr b="0">
              <a:solidFill>
                <a:srgbClr val="607D8B"/>
              </a:solidFill>
            </a:endParaRPr>
          </a:p>
        </p:txBody>
      </p:sp>
      <p:sp>
        <p:nvSpPr>
          <p:cNvPr id="71" name="Google Shape;71;p12"/>
          <p:cNvSpPr txBox="1"/>
          <p:nvPr/>
        </p:nvSpPr>
        <p:spPr>
          <a:xfrm>
            <a:off x="1636675" y="959550"/>
            <a:ext cx="5616300" cy="111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5800">
                <a:solidFill>
                  <a:schemeClr val="accent1"/>
                </a:solidFill>
                <a:latin typeface="Roboto Slab"/>
                <a:ea typeface="Roboto Slab"/>
                <a:cs typeface="Roboto Slab"/>
                <a:sym typeface="Roboto Slab"/>
              </a:rPr>
              <a:t>1</a:t>
            </a:r>
            <a:r>
              <a:rPr b="1" lang="en" sz="5800">
                <a:solidFill>
                  <a:schemeClr val="accent1"/>
                </a:solidFill>
                <a:latin typeface="Roboto Slab"/>
                <a:ea typeface="Roboto Slab"/>
                <a:cs typeface="Roboto Slab"/>
                <a:sym typeface="Roboto Slab"/>
              </a:rPr>
              <a:t>.</a:t>
            </a:r>
            <a:endParaRPr b="1" sz="5800">
              <a:solidFill>
                <a:schemeClr val="accent1"/>
              </a:solidFill>
              <a:latin typeface="Roboto Slab"/>
              <a:ea typeface="Roboto Slab"/>
              <a:cs typeface="Roboto Slab"/>
              <a:sym typeface="Roboto Slab"/>
            </a:endParaRPr>
          </a:p>
        </p:txBody>
      </p:sp>
      <p:sp>
        <p:nvSpPr>
          <p:cNvPr id="72" name="Google Shape;72;p12"/>
          <p:cNvSpPr txBox="1"/>
          <p:nvPr>
            <p:ph idx="4294967295" type="subTitle"/>
          </p:nvPr>
        </p:nvSpPr>
        <p:spPr>
          <a:xfrm>
            <a:off x="1636675" y="3296250"/>
            <a:ext cx="6446700" cy="78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solidFill>
                  <a:srgbClr val="607D8B"/>
                </a:solidFill>
              </a:rPr>
              <a:t>Redes de computadoras 2020</a:t>
            </a:r>
            <a:endParaRPr sz="2400">
              <a:solidFill>
                <a:srgbClr val="607D8B"/>
              </a:solidFill>
            </a:endParaRPr>
          </a:p>
        </p:txBody>
      </p:sp>
      <p:sp>
        <p:nvSpPr>
          <p:cNvPr id="73" name="Google Shape;73;p12"/>
          <p:cNvSpPr txBox="1"/>
          <p:nvPr/>
        </p:nvSpPr>
        <p:spPr>
          <a:xfrm>
            <a:off x="155200" y="4653575"/>
            <a:ext cx="6446700" cy="33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600"/>
              </a:spcBef>
              <a:spcAft>
                <a:spcPts val="0"/>
              </a:spcAft>
              <a:buNone/>
            </a:pPr>
            <a:r>
              <a:rPr lang="en">
                <a:solidFill>
                  <a:srgbClr val="607D8B"/>
                </a:solidFill>
                <a:latin typeface="Source Sans Pro"/>
                <a:ea typeface="Source Sans Pro"/>
                <a:cs typeface="Source Sans Pro"/>
                <a:sym typeface="Source Sans Pro"/>
              </a:rPr>
              <a:t>Natasha Tomattis (</a:t>
            </a:r>
            <a:r>
              <a:rPr lang="en" u="sng">
                <a:solidFill>
                  <a:schemeClr val="hlink"/>
                </a:solidFill>
                <a:latin typeface="Source Sans Pro"/>
                <a:ea typeface="Source Sans Pro"/>
                <a:cs typeface="Source Sans Pro"/>
                <a:sym typeface="Source Sans Pro"/>
                <a:hlinkClick r:id="rId3"/>
              </a:rPr>
              <a:t>natasha.tomattis@mi.unc.edu.ar</a:t>
            </a:r>
            <a:r>
              <a:rPr lang="en">
                <a:solidFill>
                  <a:srgbClr val="607D8B"/>
                </a:solidFill>
                <a:latin typeface="Source Sans Pro"/>
                <a:ea typeface="Source Sans Pro"/>
                <a:cs typeface="Source Sans Pro"/>
                <a:sym typeface="Source Sans Pro"/>
              </a:rPr>
              <a:t>)</a:t>
            </a:r>
            <a:endParaRPr sz="2400">
              <a:solidFill>
                <a:srgbClr val="607D8B"/>
              </a:solidFill>
              <a:latin typeface="Source Sans Pro"/>
              <a:ea typeface="Source Sans Pro"/>
              <a:cs typeface="Source Sans Pro"/>
              <a:sym typeface="Source Sans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1"/>
          <p:cNvSpPr txBox="1"/>
          <p:nvPr>
            <p:ph type="ctrTitle"/>
          </p:nvPr>
        </p:nvSpPr>
        <p:spPr>
          <a:xfrm>
            <a:off x="1241225" y="459394"/>
            <a:ext cx="58326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Lab!</a:t>
            </a:r>
            <a:endParaRPr/>
          </a:p>
        </p:txBody>
      </p:sp>
      <p:sp>
        <p:nvSpPr>
          <p:cNvPr id="159" name="Google Shape;159;p21"/>
          <p:cNvSpPr txBox="1"/>
          <p:nvPr>
            <p:ph idx="1" type="subTitle"/>
          </p:nvPr>
        </p:nvSpPr>
        <p:spPr>
          <a:xfrm>
            <a:off x="684400" y="1490325"/>
            <a:ext cx="36546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Identificacion y analisis de mensajes NDP</a:t>
            </a:r>
            <a:endParaRPr/>
          </a:p>
        </p:txBody>
      </p:sp>
      <p:pic>
        <p:nvPicPr>
          <p:cNvPr id="160" name="Google Shape;160;p21"/>
          <p:cNvPicPr preferRelativeResize="0"/>
          <p:nvPr/>
        </p:nvPicPr>
        <p:blipFill>
          <a:blip r:embed="rId3">
            <a:alphaModFix/>
          </a:blip>
          <a:stretch>
            <a:fillRect/>
          </a:stretch>
        </p:blipFill>
        <p:spPr>
          <a:xfrm>
            <a:off x="4213360" y="992800"/>
            <a:ext cx="4266040" cy="37199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2"/>
          <p:cNvSpPr txBox="1"/>
          <p:nvPr/>
        </p:nvSpPr>
        <p:spPr>
          <a:xfrm>
            <a:off x="922475" y="1160075"/>
            <a:ext cx="7335000" cy="120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Source Sans Pro"/>
                <a:ea typeface="Source Sans Pro"/>
                <a:cs typeface="Source Sans Pro"/>
                <a:sym typeface="Source Sans Pro"/>
              </a:rPr>
              <a:t>Es una forma de aislar el stack de red dentro del SO linux. Entre los namespaces comparten el filesystem completo (un archivo creado en un ns se puede ver desde los otros y desde el SO), pero el stack de red es completamente distinto, </a:t>
            </a:r>
            <a:r>
              <a:rPr b="1" lang="en" sz="1800">
                <a:latin typeface="Source Sans Pro"/>
                <a:ea typeface="Source Sans Pro"/>
                <a:cs typeface="Source Sans Pro"/>
                <a:sym typeface="Source Sans Pro"/>
              </a:rPr>
              <a:t>tiene sus propias interfaces aisladas del SO y los </a:t>
            </a:r>
            <a:r>
              <a:rPr b="1" lang="en" sz="1800">
                <a:latin typeface="Source Sans Pro"/>
                <a:ea typeface="Source Sans Pro"/>
                <a:cs typeface="Source Sans Pro"/>
                <a:sym typeface="Source Sans Pro"/>
              </a:rPr>
              <a:t>demás</a:t>
            </a:r>
            <a:r>
              <a:rPr b="1" lang="en" sz="1800">
                <a:latin typeface="Source Sans Pro"/>
                <a:ea typeface="Source Sans Pro"/>
                <a:cs typeface="Source Sans Pro"/>
                <a:sym typeface="Source Sans Pro"/>
              </a:rPr>
              <a:t>.</a:t>
            </a:r>
            <a:endParaRPr b="1" sz="1800">
              <a:latin typeface="Source Sans Pro"/>
              <a:ea typeface="Source Sans Pro"/>
              <a:cs typeface="Source Sans Pro"/>
              <a:sym typeface="Source Sans Pro"/>
            </a:endParaRPr>
          </a:p>
        </p:txBody>
      </p:sp>
      <p:sp>
        <p:nvSpPr>
          <p:cNvPr id="166" name="Google Shape;166;p22"/>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7" name="Google Shape;167;p22"/>
          <p:cNvSpPr txBox="1"/>
          <p:nvPr>
            <p:ph idx="4294967295" type="title"/>
          </p:nvPr>
        </p:nvSpPr>
        <p:spPr>
          <a:xfrm>
            <a:off x="179350" y="25167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800"/>
              <a:t>Network Namespaces</a:t>
            </a:r>
            <a:endParaRPr b="1" sz="4800"/>
          </a:p>
        </p:txBody>
      </p:sp>
      <p:pic>
        <p:nvPicPr>
          <p:cNvPr id="168" name="Google Shape;168;p22"/>
          <p:cNvPicPr preferRelativeResize="0"/>
          <p:nvPr/>
        </p:nvPicPr>
        <p:blipFill>
          <a:blip r:embed="rId3">
            <a:alphaModFix/>
          </a:blip>
          <a:stretch>
            <a:fillRect/>
          </a:stretch>
        </p:blipFill>
        <p:spPr>
          <a:xfrm>
            <a:off x="3950475" y="2500550"/>
            <a:ext cx="3978872" cy="24765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23"/>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4" name="Google Shape;174;p23"/>
          <p:cNvSpPr txBox="1"/>
          <p:nvPr>
            <p:ph idx="4294967295" type="title"/>
          </p:nvPr>
        </p:nvSpPr>
        <p:spPr>
          <a:xfrm>
            <a:off x="179350" y="25167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800"/>
              <a:t>Namespaces topology</a:t>
            </a:r>
            <a:endParaRPr b="1" sz="4800"/>
          </a:p>
        </p:txBody>
      </p:sp>
      <p:sp>
        <p:nvSpPr>
          <p:cNvPr id="175" name="Google Shape;175;p23"/>
          <p:cNvSpPr/>
          <p:nvPr/>
        </p:nvSpPr>
        <p:spPr>
          <a:xfrm>
            <a:off x="354200" y="1572650"/>
            <a:ext cx="1143000" cy="677400"/>
          </a:xfrm>
          <a:prstGeom prst="rect">
            <a:avLst/>
          </a:prstGeom>
          <a:solidFill>
            <a:srgbClr val="607D8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Source Sans Pro SemiBold"/>
                <a:ea typeface="Source Sans Pro SemiBold"/>
                <a:cs typeface="Source Sans Pro SemiBold"/>
                <a:sym typeface="Source Sans Pro SemiBold"/>
              </a:rPr>
              <a:t>h1</a:t>
            </a:r>
            <a:endParaRPr sz="3000">
              <a:solidFill>
                <a:srgbClr val="FFFFFF"/>
              </a:solidFill>
              <a:latin typeface="Source Sans Pro SemiBold"/>
              <a:ea typeface="Source Sans Pro SemiBold"/>
              <a:cs typeface="Source Sans Pro SemiBold"/>
              <a:sym typeface="Source Sans Pro SemiBold"/>
            </a:endParaRPr>
          </a:p>
        </p:txBody>
      </p:sp>
      <p:sp>
        <p:nvSpPr>
          <p:cNvPr id="176" name="Google Shape;176;p23"/>
          <p:cNvSpPr/>
          <p:nvPr/>
        </p:nvSpPr>
        <p:spPr>
          <a:xfrm>
            <a:off x="365475" y="2817250"/>
            <a:ext cx="1143000" cy="677400"/>
          </a:xfrm>
          <a:prstGeom prst="rect">
            <a:avLst/>
          </a:prstGeom>
          <a:solidFill>
            <a:srgbClr val="607D8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Source Sans Pro SemiBold"/>
                <a:ea typeface="Source Sans Pro SemiBold"/>
                <a:cs typeface="Source Sans Pro SemiBold"/>
                <a:sym typeface="Source Sans Pro SemiBold"/>
              </a:rPr>
              <a:t>h2</a:t>
            </a:r>
            <a:endParaRPr sz="3000">
              <a:solidFill>
                <a:srgbClr val="FFFFFF"/>
              </a:solidFill>
              <a:latin typeface="Source Sans Pro SemiBold"/>
              <a:ea typeface="Source Sans Pro SemiBold"/>
              <a:cs typeface="Source Sans Pro SemiBold"/>
              <a:sym typeface="Source Sans Pro SemiBold"/>
            </a:endParaRPr>
          </a:p>
        </p:txBody>
      </p:sp>
      <p:sp>
        <p:nvSpPr>
          <p:cNvPr id="177" name="Google Shape;177;p23"/>
          <p:cNvSpPr/>
          <p:nvPr/>
        </p:nvSpPr>
        <p:spPr>
          <a:xfrm>
            <a:off x="2434175" y="2216050"/>
            <a:ext cx="1143000" cy="6774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latin typeface="Source Sans Pro SemiBold"/>
                <a:ea typeface="Source Sans Pro SemiBold"/>
                <a:cs typeface="Source Sans Pro SemiBold"/>
                <a:sym typeface="Source Sans Pro SemiBold"/>
              </a:rPr>
              <a:t>sw1</a:t>
            </a:r>
            <a:endParaRPr sz="3000">
              <a:latin typeface="Source Sans Pro SemiBold"/>
              <a:ea typeface="Source Sans Pro SemiBold"/>
              <a:cs typeface="Source Sans Pro SemiBold"/>
              <a:sym typeface="Source Sans Pro SemiBold"/>
            </a:endParaRPr>
          </a:p>
        </p:txBody>
      </p:sp>
      <p:sp>
        <p:nvSpPr>
          <p:cNvPr id="178" name="Google Shape;178;p23"/>
          <p:cNvSpPr/>
          <p:nvPr/>
        </p:nvSpPr>
        <p:spPr>
          <a:xfrm>
            <a:off x="4790750" y="2216050"/>
            <a:ext cx="1143000" cy="677400"/>
          </a:xfrm>
          <a:prstGeom prst="rect">
            <a:avLst/>
          </a:prstGeom>
          <a:solidFill>
            <a:srgbClr val="607D8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Source Sans Pro SemiBold"/>
                <a:ea typeface="Source Sans Pro SemiBold"/>
                <a:cs typeface="Source Sans Pro SemiBold"/>
                <a:sym typeface="Source Sans Pro SemiBold"/>
              </a:rPr>
              <a:t>r1</a:t>
            </a:r>
            <a:endParaRPr sz="3000">
              <a:solidFill>
                <a:srgbClr val="FFFFFF"/>
              </a:solidFill>
              <a:latin typeface="Source Sans Pro SemiBold"/>
              <a:ea typeface="Source Sans Pro SemiBold"/>
              <a:cs typeface="Source Sans Pro SemiBold"/>
              <a:sym typeface="Source Sans Pro SemiBold"/>
            </a:endParaRPr>
          </a:p>
        </p:txBody>
      </p:sp>
      <p:sp>
        <p:nvSpPr>
          <p:cNvPr id="179" name="Google Shape;179;p23"/>
          <p:cNvSpPr/>
          <p:nvPr/>
        </p:nvSpPr>
        <p:spPr>
          <a:xfrm>
            <a:off x="6917075" y="2216050"/>
            <a:ext cx="1143000" cy="677400"/>
          </a:xfrm>
          <a:prstGeom prst="rect">
            <a:avLst/>
          </a:prstGeom>
          <a:solidFill>
            <a:srgbClr val="607D8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Source Sans Pro SemiBold"/>
                <a:ea typeface="Source Sans Pro SemiBold"/>
                <a:cs typeface="Source Sans Pro SemiBold"/>
                <a:sym typeface="Source Sans Pro SemiBold"/>
              </a:rPr>
              <a:t>h3</a:t>
            </a:r>
            <a:endParaRPr sz="3000">
              <a:solidFill>
                <a:srgbClr val="FFFFFF"/>
              </a:solidFill>
              <a:latin typeface="Source Sans Pro SemiBold"/>
              <a:ea typeface="Source Sans Pro SemiBold"/>
              <a:cs typeface="Source Sans Pro SemiBold"/>
              <a:sym typeface="Source Sans Pro SemiBold"/>
            </a:endParaRPr>
          </a:p>
        </p:txBody>
      </p:sp>
      <p:cxnSp>
        <p:nvCxnSpPr>
          <p:cNvPr id="180" name="Google Shape;180;p23"/>
          <p:cNvCxnSpPr>
            <a:stCxn id="175" idx="3"/>
            <a:endCxn id="177" idx="1"/>
          </p:cNvCxnSpPr>
          <p:nvPr/>
        </p:nvCxnSpPr>
        <p:spPr>
          <a:xfrm>
            <a:off x="1497200" y="1911350"/>
            <a:ext cx="936900" cy="643500"/>
          </a:xfrm>
          <a:prstGeom prst="straightConnector1">
            <a:avLst/>
          </a:prstGeom>
          <a:noFill/>
          <a:ln cap="flat" cmpd="sng" w="19050">
            <a:solidFill>
              <a:schemeClr val="dk2"/>
            </a:solidFill>
            <a:prstDash val="solid"/>
            <a:round/>
            <a:headEnd len="med" w="med" type="none"/>
            <a:tailEnd len="med" w="med" type="none"/>
          </a:ln>
        </p:spPr>
      </p:cxnSp>
      <p:cxnSp>
        <p:nvCxnSpPr>
          <p:cNvPr id="181" name="Google Shape;181;p23"/>
          <p:cNvCxnSpPr>
            <a:stCxn id="176" idx="3"/>
            <a:endCxn id="177" idx="1"/>
          </p:cNvCxnSpPr>
          <p:nvPr/>
        </p:nvCxnSpPr>
        <p:spPr>
          <a:xfrm flipH="1" rot="10800000">
            <a:off x="1508475" y="2554750"/>
            <a:ext cx="925800" cy="601200"/>
          </a:xfrm>
          <a:prstGeom prst="straightConnector1">
            <a:avLst/>
          </a:prstGeom>
          <a:noFill/>
          <a:ln cap="flat" cmpd="sng" w="19050">
            <a:solidFill>
              <a:schemeClr val="dk2"/>
            </a:solidFill>
            <a:prstDash val="solid"/>
            <a:round/>
            <a:headEnd len="med" w="med" type="none"/>
            <a:tailEnd len="med" w="med" type="none"/>
          </a:ln>
        </p:spPr>
      </p:cxnSp>
      <p:cxnSp>
        <p:nvCxnSpPr>
          <p:cNvPr id="182" name="Google Shape;182;p23"/>
          <p:cNvCxnSpPr>
            <a:stCxn id="177" idx="3"/>
            <a:endCxn id="178" idx="1"/>
          </p:cNvCxnSpPr>
          <p:nvPr/>
        </p:nvCxnSpPr>
        <p:spPr>
          <a:xfrm>
            <a:off x="3577175" y="2554750"/>
            <a:ext cx="1213500" cy="0"/>
          </a:xfrm>
          <a:prstGeom prst="straightConnector1">
            <a:avLst/>
          </a:prstGeom>
          <a:noFill/>
          <a:ln cap="flat" cmpd="sng" w="19050">
            <a:solidFill>
              <a:schemeClr val="dk2"/>
            </a:solidFill>
            <a:prstDash val="solid"/>
            <a:round/>
            <a:headEnd len="med" w="med" type="none"/>
            <a:tailEnd len="med" w="med" type="none"/>
          </a:ln>
        </p:spPr>
      </p:cxnSp>
      <p:cxnSp>
        <p:nvCxnSpPr>
          <p:cNvPr id="183" name="Google Shape;183;p23"/>
          <p:cNvCxnSpPr>
            <a:stCxn id="178" idx="3"/>
            <a:endCxn id="179" idx="1"/>
          </p:cNvCxnSpPr>
          <p:nvPr/>
        </p:nvCxnSpPr>
        <p:spPr>
          <a:xfrm>
            <a:off x="5933750" y="2554750"/>
            <a:ext cx="983400" cy="0"/>
          </a:xfrm>
          <a:prstGeom prst="straightConnector1">
            <a:avLst/>
          </a:prstGeom>
          <a:noFill/>
          <a:ln cap="flat" cmpd="sng" w="19050">
            <a:solidFill>
              <a:schemeClr val="dk2"/>
            </a:solidFill>
            <a:prstDash val="solid"/>
            <a:round/>
            <a:headEnd len="med" w="med" type="none"/>
            <a:tailEnd len="med" w="med" type="none"/>
          </a:ln>
        </p:spPr>
      </p:cxnSp>
      <p:sp>
        <p:nvSpPr>
          <p:cNvPr id="184" name="Google Shape;184;p23"/>
          <p:cNvSpPr/>
          <p:nvPr/>
        </p:nvSpPr>
        <p:spPr>
          <a:xfrm>
            <a:off x="5702300" y="4204400"/>
            <a:ext cx="1143000" cy="304200"/>
          </a:xfrm>
          <a:prstGeom prst="rect">
            <a:avLst/>
          </a:prstGeom>
          <a:solidFill>
            <a:srgbClr val="607D8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000">
              <a:solidFill>
                <a:srgbClr val="FFFFFF"/>
              </a:solidFill>
              <a:latin typeface="Source Sans Pro SemiBold"/>
              <a:ea typeface="Source Sans Pro SemiBold"/>
              <a:cs typeface="Source Sans Pro SemiBold"/>
              <a:sym typeface="Source Sans Pro SemiBold"/>
            </a:endParaRPr>
          </a:p>
        </p:txBody>
      </p:sp>
      <p:sp>
        <p:nvSpPr>
          <p:cNvPr id="185" name="Google Shape;185;p23"/>
          <p:cNvSpPr/>
          <p:nvPr/>
        </p:nvSpPr>
        <p:spPr>
          <a:xfrm>
            <a:off x="5702300" y="4696800"/>
            <a:ext cx="1143000" cy="2703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3000">
              <a:latin typeface="Source Sans Pro SemiBold"/>
              <a:ea typeface="Source Sans Pro SemiBold"/>
              <a:cs typeface="Source Sans Pro SemiBold"/>
              <a:sym typeface="Source Sans Pro SemiBold"/>
            </a:endParaRPr>
          </a:p>
        </p:txBody>
      </p:sp>
      <p:sp>
        <p:nvSpPr>
          <p:cNvPr id="186" name="Google Shape;186;p23"/>
          <p:cNvSpPr txBox="1"/>
          <p:nvPr/>
        </p:nvSpPr>
        <p:spPr>
          <a:xfrm>
            <a:off x="6814250" y="4155225"/>
            <a:ext cx="19545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Network namespaces</a:t>
            </a:r>
            <a:endParaRPr>
              <a:latin typeface="Source Sans Pro"/>
              <a:ea typeface="Source Sans Pro"/>
              <a:cs typeface="Source Sans Pro"/>
              <a:sym typeface="Source Sans Pro"/>
            </a:endParaRPr>
          </a:p>
        </p:txBody>
      </p:sp>
      <p:sp>
        <p:nvSpPr>
          <p:cNvPr id="187" name="Google Shape;187;p23"/>
          <p:cNvSpPr txBox="1"/>
          <p:nvPr/>
        </p:nvSpPr>
        <p:spPr>
          <a:xfrm>
            <a:off x="6845300" y="4635150"/>
            <a:ext cx="19545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Linux bridge</a:t>
            </a:r>
            <a:endParaRPr>
              <a:latin typeface="Source Sans Pro"/>
              <a:ea typeface="Source Sans Pro"/>
              <a:cs typeface="Source Sans Pro"/>
              <a:sym typeface="Source Sans Pro"/>
            </a:endParaRPr>
          </a:p>
        </p:txBody>
      </p:sp>
      <p:sp>
        <p:nvSpPr>
          <p:cNvPr id="188" name="Google Shape;188;p23"/>
          <p:cNvSpPr txBox="1"/>
          <p:nvPr/>
        </p:nvSpPr>
        <p:spPr>
          <a:xfrm>
            <a:off x="1421000" y="1707425"/>
            <a:ext cx="669000" cy="4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veth1</a:t>
            </a:r>
            <a:endParaRPr sz="1200">
              <a:latin typeface="Source Sans Pro"/>
              <a:ea typeface="Source Sans Pro"/>
              <a:cs typeface="Source Sans Pro"/>
              <a:sym typeface="Source Sans Pro"/>
            </a:endParaRPr>
          </a:p>
        </p:txBody>
      </p:sp>
      <p:sp>
        <p:nvSpPr>
          <p:cNvPr id="189" name="Google Shape;189;p23"/>
          <p:cNvSpPr txBox="1"/>
          <p:nvPr/>
        </p:nvSpPr>
        <p:spPr>
          <a:xfrm>
            <a:off x="1892300" y="1979750"/>
            <a:ext cx="669000" cy="4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vpeer1</a:t>
            </a:r>
            <a:endParaRPr sz="1200">
              <a:latin typeface="Source Sans Pro"/>
              <a:ea typeface="Source Sans Pro"/>
              <a:cs typeface="Source Sans Pro"/>
              <a:sym typeface="Source Sans Pro"/>
            </a:endParaRPr>
          </a:p>
        </p:txBody>
      </p:sp>
      <p:sp>
        <p:nvSpPr>
          <p:cNvPr id="190" name="Google Shape;190;p23"/>
          <p:cNvSpPr txBox="1"/>
          <p:nvPr/>
        </p:nvSpPr>
        <p:spPr>
          <a:xfrm>
            <a:off x="1432275" y="3064150"/>
            <a:ext cx="669000" cy="4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veth2</a:t>
            </a:r>
            <a:endParaRPr sz="1200">
              <a:latin typeface="Source Sans Pro"/>
              <a:ea typeface="Source Sans Pro"/>
              <a:cs typeface="Source Sans Pro"/>
              <a:sym typeface="Source Sans Pro"/>
            </a:endParaRPr>
          </a:p>
        </p:txBody>
      </p:sp>
      <p:sp>
        <p:nvSpPr>
          <p:cNvPr id="191" name="Google Shape;191;p23"/>
          <p:cNvSpPr txBox="1"/>
          <p:nvPr/>
        </p:nvSpPr>
        <p:spPr>
          <a:xfrm>
            <a:off x="1947350" y="2765725"/>
            <a:ext cx="669000" cy="4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vpeer2</a:t>
            </a:r>
            <a:endParaRPr sz="1200">
              <a:latin typeface="Source Sans Pro"/>
              <a:ea typeface="Source Sans Pro"/>
              <a:cs typeface="Source Sans Pro"/>
              <a:sym typeface="Source Sans Pro"/>
            </a:endParaRPr>
          </a:p>
        </p:txBody>
      </p:sp>
      <p:sp>
        <p:nvSpPr>
          <p:cNvPr id="192" name="Google Shape;192;p23"/>
          <p:cNvSpPr txBox="1"/>
          <p:nvPr/>
        </p:nvSpPr>
        <p:spPr>
          <a:xfrm>
            <a:off x="3186400" y="1895750"/>
            <a:ext cx="1029300" cy="4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veth-router</a:t>
            </a:r>
            <a:endParaRPr sz="1200">
              <a:latin typeface="Source Sans Pro"/>
              <a:ea typeface="Source Sans Pro"/>
              <a:cs typeface="Source Sans Pro"/>
              <a:sym typeface="Source Sans Pro"/>
            </a:endParaRPr>
          </a:p>
        </p:txBody>
      </p:sp>
      <p:sp>
        <p:nvSpPr>
          <p:cNvPr id="193" name="Google Shape;193;p23"/>
          <p:cNvSpPr txBox="1"/>
          <p:nvPr/>
        </p:nvSpPr>
        <p:spPr>
          <a:xfrm>
            <a:off x="4408012" y="1895750"/>
            <a:ext cx="1029300" cy="4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vpeer-router</a:t>
            </a:r>
            <a:endParaRPr sz="1200">
              <a:latin typeface="Source Sans Pro"/>
              <a:ea typeface="Source Sans Pro"/>
              <a:cs typeface="Source Sans Pro"/>
              <a:sym typeface="Source Sans Pro"/>
            </a:endParaRPr>
          </a:p>
        </p:txBody>
      </p:sp>
      <p:sp>
        <p:nvSpPr>
          <p:cNvPr id="194" name="Google Shape;194;p23"/>
          <p:cNvSpPr txBox="1"/>
          <p:nvPr/>
        </p:nvSpPr>
        <p:spPr>
          <a:xfrm>
            <a:off x="6695025" y="1895750"/>
            <a:ext cx="651300" cy="4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vpeer3</a:t>
            </a:r>
            <a:endParaRPr sz="1200">
              <a:latin typeface="Source Sans Pro"/>
              <a:ea typeface="Source Sans Pro"/>
              <a:cs typeface="Source Sans Pro"/>
              <a:sym typeface="Source Sans Pro"/>
            </a:endParaRPr>
          </a:p>
        </p:txBody>
      </p:sp>
      <p:sp>
        <p:nvSpPr>
          <p:cNvPr id="195" name="Google Shape;195;p23"/>
          <p:cNvSpPr txBox="1"/>
          <p:nvPr/>
        </p:nvSpPr>
        <p:spPr>
          <a:xfrm>
            <a:off x="5740513" y="1895750"/>
            <a:ext cx="651300" cy="43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Source Sans Pro"/>
                <a:ea typeface="Source Sans Pro"/>
                <a:cs typeface="Source Sans Pro"/>
                <a:sym typeface="Source Sans Pro"/>
              </a:rPr>
              <a:t>veth3</a:t>
            </a:r>
            <a:endParaRPr sz="1200">
              <a:latin typeface="Source Sans Pro"/>
              <a:ea typeface="Source Sans Pro"/>
              <a:cs typeface="Source Sans Pro"/>
              <a:sym typeface="Source Sans Pro"/>
            </a:endParaRPr>
          </a:p>
        </p:txBody>
      </p:sp>
      <p:sp>
        <p:nvSpPr>
          <p:cNvPr id="196" name="Google Shape;196;p23"/>
          <p:cNvSpPr txBox="1"/>
          <p:nvPr/>
        </p:nvSpPr>
        <p:spPr>
          <a:xfrm>
            <a:off x="148175" y="4508600"/>
            <a:ext cx="4423800" cy="5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https://gist.github.com/natitomattis/be26889063203c0b33b33fa25c75a5b6</a:t>
            </a:r>
            <a:endParaRPr/>
          </a:p>
        </p:txBody>
      </p:sp>
      <p:sp>
        <p:nvSpPr>
          <p:cNvPr id="197" name="Google Shape;197;p23"/>
          <p:cNvSpPr txBox="1"/>
          <p:nvPr/>
        </p:nvSpPr>
        <p:spPr>
          <a:xfrm>
            <a:off x="98800" y="4250175"/>
            <a:ext cx="4064100" cy="4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Source Sans Pro"/>
                <a:ea typeface="Source Sans Pro"/>
                <a:cs typeface="Source Sans Pro"/>
                <a:sym typeface="Source Sans Pro"/>
              </a:rPr>
              <a:t>Source code:</a:t>
            </a:r>
            <a:endParaRPr b="1">
              <a:latin typeface="Source Sans Pro"/>
              <a:ea typeface="Source Sans Pro"/>
              <a:cs typeface="Source Sans Pro"/>
              <a:sym typeface="Source Sans P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4"/>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03" name="Google Shape;203;p24"/>
          <p:cNvSpPr txBox="1"/>
          <p:nvPr>
            <p:ph idx="4294967295" type="title"/>
          </p:nvPr>
        </p:nvSpPr>
        <p:spPr>
          <a:xfrm>
            <a:off x="179350" y="25167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800"/>
              <a:t>Instrucciones </a:t>
            </a:r>
            <a:endParaRPr b="1" sz="4800"/>
          </a:p>
        </p:txBody>
      </p:sp>
      <p:sp>
        <p:nvSpPr>
          <p:cNvPr id="204" name="Google Shape;204;p24"/>
          <p:cNvSpPr/>
          <p:nvPr/>
        </p:nvSpPr>
        <p:spPr>
          <a:xfrm>
            <a:off x="268100" y="954275"/>
            <a:ext cx="8544300" cy="1770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17500" lvl="0" marL="457200" rtl="0" algn="l">
              <a:spcBef>
                <a:spcPts val="0"/>
              </a:spcBef>
              <a:spcAft>
                <a:spcPts val="0"/>
              </a:spcAft>
              <a:buSzPts val="1400"/>
              <a:buAutoNum type="arabicPeriod"/>
            </a:pPr>
            <a:r>
              <a:rPr lang="en"/>
              <a:t>Descargar el gist y correr todos los pasos por separado, </a:t>
            </a:r>
            <a:r>
              <a:rPr lang="en" u="sng"/>
              <a:t>excepto el </a:t>
            </a:r>
            <a:r>
              <a:rPr lang="en" u="sng"/>
              <a:t>último</a:t>
            </a:r>
            <a:r>
              <a:rPr lang="en" u="sng"/>
              <a:t> que es el que elimina todo.</a:t>
            </a:r>
            <a:endParaRPr u="sng"/>
          </a:p>
          <a:p>
            <a:pPr indent="-317500" lvl="0" marL="457200" rtl="0" algn="l">
              <a:spcBef>
                <a:spcPts val="0"/>
              </a:spcBef>
              <a:spcAft>
                <a:spcPts val="0"/>
              </a:spcAft>
              <a:buSzPts val="1400"/>
              <a:buAutoNum type="arabicPeriod"/>
            </a:pPr>
            <a:r>
              <a:rPr lang="en"/>
              <a:t>Usar root para ejecutar todos los comandos</a:t>
            </a:r>
            <a:endParaRPr/>
          </a:p>
          <a:p>
            <a:pPr indent="-317500" lvl="0" marL="457200" rtl="0" algn="l">
              <a:spcBef>
                <a:spcPts val="0"/>
              </a:spcBef>
              <a:spcAft>
                <a:spcPts val="0"/>
              </a:spcAft>
              <a:buSzPts val="1400"/>
              <a:buAutoNum type="arabicPeriod"/>
            </a:pPr>
            <a:r>
              <a:rPr lang="en"/>
              <a:t>Una vez configurada la </a:t>
            </a:r>
            <a:r>
              <a:rPr lang="en"/>
              <a:t>topología</a:t>
            </a:r>
            <a:r>
              <a:rPr lang="en"/>
              <a:t>, identificar todas las direcciones ipv6 de todos los hosts. Como se configuraron las ip de los hosts?</a:t>
            </a:r>
            <a:endParaRPr/>
          </a:p>
          <a:p>
            <a:pPr indent="-317500" lvl="0" marL="457200" rtl="0" algn="l">
              <a:spcBef>
                <a:spcPts val="0"/>
              </a:spcBef>
              <a:spcAft>
                <a:spcPts val="0"/>
              </a:spcAft>
              <a:buSzPts val="1400"/>
              <a:buAutoNum type="arabicPeriod"/>
            </a:pPr>
            <a:r>
              <a:rPr lang="en"/>
              <a:t>Hacer ping entre h1 y h3. Puede identificar la ruta por defecto en los hosts?</a:t>
            </a:r>
            <a:endParaRPr/>
          </a:p>
          <a:p>
            <a:pPr indent="-317500" lvl="0" marL="457200" rtl="0" algn="l">
              <a:spcBef>
                <a:spcPts val="0"/>
              </a:spcBef>
              <a:spcAft>
                <a:spcPts val="0"/>
              </a:spcAft>
              <a:buSzPts val="1400"/>
              <a:buAutoNum type="arabicPeriod"/>
            </a:pPr>
            <a:r>
              <a:rPr lang="en"/>
              <a:t>Revisar en wireshark la </a:t>
            </a:r>
            <a:r>
              <a:rPr lang="en"/>
              <a:t>estructura</a:t>
            </a:r>
            <a:r>
              <a:rPr lang="en"/>
              <a:t> de los paquetes NDP, prestando </a:t>
            </a:r>
            <a:r>
              <a:rPr lang="en"/>
              <a:t>atención</a:t>
            </a:r>
            <a:r>
              <a:rPr lang="en"/>
              <a:t> a las direcciones origen y destino.</a:t>
            </a:r>
            <a:endParaRPr/>
          </a:p>
        </p:txBody>
      </p:sp>
      <p:sp>
        <p:nvSpPr>
          <p:cNvPr id="205" name="Google Shape;205;p24"/>
          <p:cNvSpPr txBox="1"/>
          <p:nvPr>
            <p:ph idx="4294967295" type="title"/>
          </p:nvPr>
        </p:nvSpPr>
        <p:spPr>
          <a:xfrm>
            <a:off x="179350" y="277722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3000"/>
              <a:t>Comandos Utiles</a:t>
            </a:r>
            <a:endParaRPr b="1" sz="3000"/>
          </a:p>
        </p:txBody>
      </p:sp>
      <p:sp>
        <p:nvSpPr>
          <p:cNvPr id="206" name="Google Shape;206;p24"/>
          <p:cNvSpPr/>
          <p:nvPr/>
        </p:nvSpPr>
        <p:spPr>
          <a:xfrm>
            <a:off x="299850" y="3479825"/>
            <a:ext cx="7191900" cy="608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Ejecutar bash dentro de un namespace </a:t>
            </a:r>
            <a:r>
              <a:rPr i="1" lang="en"/>
              <a:t># ip netns exec &lt;namespace_name&gt; bash</a:t>
            </a:r>
            <a:endParaRPr i="1"/>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Google Shape;211;p25"/>
          <p:cNvSpPr txBox="1"/>
          <p:nvPr>
            <p:ph type="ctrTitle"/>
          </p:nvPr>
        </p:nvSpPr>
        <p:spPr>
          <a:xfrm>
            <a:off x="1241225" y="459394"/>
            <a:ext cx="58326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Bibliografia</a:t>
            </a:r>
            <a:r>
              <a:rPr lang="en"/>
              <a:t>!</a:t>
            </a:r>
            <a:endParaRPr/>
          </a:p>
        </p:txBody>
      </p:sp>
      <p:sp>
        <p:nvSpPr>
          <p:cNvPr id="212" name="Google Shape;212;p25"/>
          <p:cNvSpPr txBox="1"/>
          <p:nvPr>
            <p:ph idx="1" type="subTitle"/>
          </p:nvPr>
        </p:nvSpPr>
        <p:spPr>
          <a:xfrm>
            <a:off x="684400" y="1490325"/>
            <a:ext cx="7939500" cy="784800"/>
          </a:xfrm>
          <a:prstGeom prst="rect">
            <a:avLst/>
          </a:prstGeom>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lang="en"/>
              <a:t>Capítulo</a:t>
            </a:r>
            <a:r>
              <a:rPr lang="en"/>
              <a:t> 5, 6 y 22 Comer</a:t>
            </a:r>
            <a:endParaRPr/>
          </a:p>
          <a:p>
            <a:pPr indent="-419100" lvl="0" marL="457200" rtl="0" algn="l">
              <a:spcBef>
                <a:spcPts val="0"/>
              </a:spcBef>
              <a:spcAft>
                <a:spcPts val="0"/>
              </a:spcAft>
              <a:buSzPts val="3000"/>
              <a:buChar char="●"/>
            </a:pPr>
            <a:r>
              <a:rPr lang="en" u="sng">
                <a:solidFill>
                  <a:schemeClr val="hlink"/>
                </a:solidFill>
                <a:hlinkClick r:id="rId3"/>
              </a:rPr>
              <a:t>Introducing Linux Network Namespaces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3"/>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9" name="Google Shape;79;p13"/>
          <p:cNvSpPr txBox="1"/>
          <p:nvPr/>
        </p:nvSpPr>
        <p:spPr>
          <a:xfrm>
            <a:off x="371600" y="309925"/>
            <a:ext cx="6462600" cy="11430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b="1" lang="en" sz="4800">
                <a:solidFill>
                  <a:srgbClr val="0091EA"/>
                </a:solidFill>
                <a:latin typeface="Roboto Slab"/>
                <a:ea typeface="Roboto Slab"/>
                <a:cs typeface="Roboto Slab"/>
                <a:sym typeface="Roboto Slab"/>
              </a:rPr>
              <a:t>Donde estamos?</a:t>
            </a:r>
            <a:endParaRPr b="1" sz="4800">
              <a:solidFill>
                <a:srgbClr val="0091EA"/>
              </a:solidFill>
              <a:latin typeface="Roboto Slab"/>
              <a:ea typeface="Roboto Slab"/>
              <a:cs typeface="Roboto Slab"/>
              <a:sym typeface="Roboto Slab"/>
            </a:endParaRPr>
          </a:p>
        </p:txBody>
      </p:sp>
      <p:pic>
        <p:nvPicPr>
          <p:cNvPr id="80" name="Google Shape;80;p13"/>
          <p:cNvPicPr preferRelativeResize="0"/>
          <p:nvPr/>
        </p:nvPicPr>
        <p:blipFill rotWithShape="1">
          <a:blip r:embed="rId3">
            <a:alphaModFix/>
          </a:blip>
          <a:srcRect b="0" l="0" r="62151" t="11000"/>
          <a:stretch/>
        </p:blipFill>
        <p:spPr>
          <a:xfrm>
            <a:off x="5607175" y="1484188"/>
            <a:ext cx="3169725" cy="3258575"/>
          </a:xfrm>
          <a:prstGeom prst="rect">
            <a:avLst/>
          </a:prstGeom>
          <a:noFill/>
          <a:ln>
            <a:noFill/>
          </a:ln>
        </p:spPr>
      </p:pic>
      <p:sp>
        <p:nvSpPr>
          <p:cNvPr id="81" name="Google Shape;81;p13"/>
          <p:cNvSpPr/>
          <p:nvPr/>
        </p:nvSpPr>
        <p:spPr>
          <a:xfrm>
            <a:off x="5607175" y="2745325"/>
            <a:ext cx="3219300" cy="798000"/>
          </a:xfrm>
          <a:prstGeom prst="rect">
            <a:avLst/>
          </a:prstGeom>
          <a:noFill/>
          <a:ln cap="flat" cmpd="sng" w="38100">
            <a:solidFill>
              <a:srgbClr val="1C3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4177200" y="2851975"/>
            <a:ext cx="1234200" cy="584700"/>
          </a:xfrm>
          <a:prstGeom prst="rightArrow">
            <a:avLst>
              <a:gd fmla="val 50000" name="adj1"/>
              <a:gd fmla="val 50000" name="adj2"/>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4"/>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88" name="Google Shape;88;p14"/>
          <p:cNvPicPr preferRelativeResize="0"/>
          <p:nvPr/>
        </p:nvPicPr>
        <p:blipFill>
          <a:blip r:embed="rId3">
            <a:alphaModFix/>
          </a:blip>
          <a:stretch>
            <a:fillRect/>
          </a:stretch>
        </p:blipFill>
        <p:spPr>
          <a:xfrm>
            <a:off x="2550750" y="152400"/>
            <a:ext cx="3943749" cy="4838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5"/>
          <p:cNvSpPr txBox="1"/>
          <p:nvPr>
            <p:ph type="title"/>
          </p:nvPr>
        </p:nvSpPr>
        <p:spPr>
          <a:xfrm>
            <a:off x="179350" y="25167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800"/>
              <a:t>ARP</a:t>
            </a:r>
            <a:endParaRPr b="1" sz="4800"/>
          </a:p>
        </p:txBody>
      </p:sp>
      <p:sp>
        <p:nvSpPr>
          <p:cNvPr id="94" name="Google Shape;94;p15"/>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95" name="Google Shape;95;p15"/>
          <p:cNvPicPr preferRelativeResize="0"/>
          <p:nvPr/>
        </p:nvPicPr>
        <p:blipFill>
          <a:blip r:embed="rId3">
            <a:alphaModFix/>
          </a:blip>
          <a:stretch>
            <a:fillRect/>
          </a:stretch>
        </p:blipFill>
        <p:spPr>
          <a:xfrm>
            <a:off x="2847650" y="294000"/>
            <a:ext cx="5047550" cy="2840825"/>
          </a:xfrm>
          <a:prstGeom prst="rect">
            <a:avLst/>
          </a:prstGeom>
          <a:noFill/>
          <a:ln>
            <a:noFill/>
          </a:ln>
        </p:spPr>
      </p:pic>
      <p:sp>
        <p:nvSpPr>
          <p:cNvPr id="96" name="Google Shape;96;p15"/>
          <p:cNvSpPr txBox="1"/>
          <p:nvPr/>
        </p:nvSpPr>
        <p:spPr>
          <a:xfrm>
            <a:off x="366900" y="2441225"/>
            <a:ext cx="4064100" cy="11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ource Sans Pro"/>
                <a:ea typeface="Source Sans Pro"/>
                <a:cs typeface="Source Sans Pro"/>
                <a:sym typeface="Source Sans Pro"/>
              </a:rPr>
              <a:t>ARP</a:t>
            </a:r>
            <a:r>
              <a:rPr lang="en" sz="1800">
                <a:latin typeface="Source Sans Pro"/>
                <a:ea typeface="Source Sans Pro"/>
                <a:cs typeface="Source Sans Pro"/>
                <a:sym typeface="Source Sans Pro"/>
              </a:rPr>
              <a:t> le permite a un  host encontrar la </a:t>
            </a:r>
            <a:r>
              <a:rPr lang="en" sz="1800">
                <a:latin typeface="Source Sans Pro"/>
                <a:ea typeface="Source Sans Pro"/>
                <a:cs typeface="Source Sans Pro"/>
                <a:sym typeface="Source Sans Pro"/>
              </a:rPr>
              <a:t>dirección</a:t>
            </a:r>
            <a:r>
              <a:rPr lang="en" sz="1800">
                <a:latin typeface="Source Sans Pro"/>
                <a:ea typeface="Source Sans Pro"/>
                <a:cs typeface="Source Sans Pro"/>
                <a:sym typeface="Source Sans Pro"/>
              </a:rPr>
              <a:t> </a:t>
            </a:r>
            <a:r>
              <a:rPr lang="en" sz="1800">
                <a:latin typeface="Source Sans Pro"/>
                <a:ea typeface="Source Sans Pro"/>
                <a:cs typeface="Source Sans Pro"/>
                <a:sym typeface="Source Sans Pro"/>
              </a:rPr>
              <a:t>física</a:t>
            </a:r>
            <a:r>
              <a:rPr lang="en" sz="1800">
                <a:latin typeface="Source Sans Pro"/>
                <a:ea typeface="Source Sans Pro"/>
                <a:cs typeface="Source Sans Pro"/>
                <a:sym typeface="Source Sans Pro"/>
              </a:rPr>
              <a:t> del host destino dentro de la misma subred a partir de la </a:t>
            </a:r>
            <a:r>
              <a:rPr lang="en" sz="1800">
                <a:latin typeface="Source Sans Pro"/>
                <a:ea typeface="Source Sans Pro"/>
                <a:cs typeface="Source Sans Pro"/>
                <a:sym typeface="Source Sans Pro"/>
              </a:rPr>
              <a:t>dirección</a:t>
            </a:r>
            <a:r>
              <a:rPr lang="en" sz="1800">
                <a:latin typeface="Source Sans Pro"/>
                <a:ea typeface="Source Sans Pro"/>
                <a:cs typeface="Source Sans Pro"/>
                <a:sym typeface="Source Sans Pro"/>
              </a:rPr>
              <a:t> IP de destino</a:t>
            </a:r>
            <a:endParaRPr sz="1800">
              <a:latin typeface="Source Sans Pro"/>
              <a:ea typeface="Source Sans Pro"/>
              <a:cs typeface="Source Sans Pro"/>
              <a:sym typeface="Source Sans Pro"/>
            </a:endParaRPr>
          </a:p>
        </p:txBody>
      </p:sp>
      <p:sp>
        <p:nvSpPr>
          <p:cNvPr id="97" name="Google Shape;97;p15"/>
          <p:cNvSpPr txBox="1"/>
          <p:nvPr/>
        </p:nvSpPr>
        <p:spPr>
          <a:xfrm>
            <a:off x="4113400" y="4158625"/>
            <a:ext cx="40938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latin typeface="Source Sans Pro"/>
                <a:ea typeface="Source Sans Pro"/>
                <a:cs typeface="Source Sans Pro"/>
                <a:sym typeface="Source Sans Pro"/>
                <a:hlinkClick r:id="rId4"/>
              </a:rPr>
              <a:t>https://www.menti.com/qjc1fhb5ij</a:t>
            </a:r>
            <a:endParaRPr>
              <a:latin typeface="Source Sans Pro"/>
              <a:ea typeface="Source Sans Pro"/>
              <a:cs typeface="Source Sans Pro"/>
              <a:sym typeface="Source Sans Pr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6"/>
          <p:cNvSpPr txBox="1"/>
          <p:nvPr>
            <p:ph type="title"/>
          </p:nvPr>
        </p:nvSpPr>
        <p:spPr>
          <a:xfrm>
            <a:off x="179350" y="25167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800"/>
              <a:t>IPv6</a:t>
            </a:r>
            <a:endParaRPr b="1" sz="4800"/>
          </a:p>
        </p:txBody>
      </p:sp>
      <p:sp>
        <p:nvSpPr>
          <p:cNvPr id="103" name="Google Shape;103;p16"/>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4" name="Google Shape;104;p16"/>
          <p:cNvSpPr txBox="1"/>
          <p:nvPr/>
        </p:nvSpPr>
        <p:spPr>
          <a:xfrm>
            <a:off x="239875" y="910150"/>
            <a:ext cx="7768200" cy="88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091EA"/>
                </a:solidFill>
                <a:latin typeface="Source Sans Pro"/>
                <a:ea typeface="Source Sans Pro"/>
                <a:cs typeface="Source Sans Pro"/>
                <a:sym typeface="Source Sans Pro"/>
              </a:rPr>
              <a:t>Cantidad de Direcciones</a:t>
            </a:r>
            <a:r>
              <a:rPr b="1" lang="en" sz="1800">
                <a:solidFill>
                  <a:srgbClr val="0091EA"/>
                </a:solidFill>
                <a:latin typeface="Source Sans Pro"/>
                <a:ea typeface="Source Sans Pro"/>
                <a:cs typeface="Source Sans Pro"/>
                <a:sym typeface="Source Sans Pro"/>
              </a:rPr>
              <a:t>:</a:t>
            </a:r>
            <a:endParaRPr b="1" sz="1800">
              <a:solidFill>
                <a:srgbClr val="0091EA"/>
              </a:solidFill>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IPv4 (32 bits): 4.294.967.296</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IPv6 (128 bits): 340.282.366.920.938.463.463.374.607.431.768.211.456</a:t>
            </a:r>
            <a:endParaRPr>
              <a:latin typeface="Source Sans Pro"/>
              <a:ea typeface="Source Sans Pro"/>
              <a:cs typeface="Source Sans Pro"/>
              <a:sym typeface="Source Sans Pro"/>
            </a:endParaRPr>
          </a:p>
        </p:txBody>
      </p:sp>
      <p:pic>
        <p:nvPicPr>
          <p:cNvPr id="105" name="Google Shape;105;p16"/>
          <p:cNvPicPr preferRelativeResize="0"/>
          <p:nvPr/>
        </p:nvPicPr>
        <p:blipFill>
          <a:blip r:embed="rId3">
            <a:alphaModFix/>
          </a:blip>
          <a:stretch>
            <a:fillRect/>
          </a:stretch>
        </p:blipFill>
        <p:spPr>
          <a:xfrm>
            <a:off x="324550" y="1735675"/>
            <a:ext cx="2913950" cy="2913950"/>
          </a:xfrm>
          <a:prstGeom prst="rect">
            <a:avLst/>
          </a:prstGeom>
          <a:noFill/>
          <a:ln>
            <a:noFill/>
          </a:ln>
        </p:spPr>
      </p:pic>
      <p:sp>
        <p:nvSpPr>
          <p:cNvPr id="106" name="Google Shape;106;p16"/>
          <p:cNvSpPr txBox="1"/>
          <p:nvPr/>
        </p:nvSpPr>
        <p:spPr>
          <a:xfrm>
            <a:off x="3457225" y="1799050"/>
            <a:ext cx="5157600" cy="23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91EA"/>
                </a:solidFill>
                <a:latin typeface="Source Sans Pro"/>
                <a:ea typeface="Source Sans Pro"/>
                <a:cs typeface="Source Sans Pro"/>
                <a:sym typeface="Source Sans Pro"/>
              </a:rPr>
              <a:t>Notacion</a:t>
            </a:r>
            <a:r>
              <a:rPr b="1" lang="en" sz="2400">
                <a:solidFill>
                  <a:srgbClr val="0091EA"/>
                </a:solidFill>
                <a:latin typeface="Source Sans Pro"/>
                <a:ea typeface="Source Sans Pro"/>
                <a:cs typeface="Source Sans Pro"/>
                <a:sym typeface="Source Sans Pro"/>
              </a:rPr>
              <a:t>:</a:t>
            </a:r>
            <a:endParaRPr sz="2400">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Usamos </a:t>
            </a:r>
            <a:r>
              <a:rPr lang="en">
                <a:latin typeface="Source Sans Pro"/>
                <a:ea typeface="Source Sans Pro"/>
                <a:cs typeface="Source Sans Pro"/>
                <a:sym typeface="Source Sans Pro"/>
              </a:rPr>
              <a:t>notación</a:t>
            </a:r>
            <a:r>
              <a:rPr lang="en">
                <a:latin typeface="Source Sans Pro"/>
                <a:ea typeface="Source Sans Pro"/>
                <a:cs typeface="Source Sans Pro"/>
                <a:sym typeface="Source Sans Pro"/>
              </a:rPr>
              <a:t> hexadecimal donde cada valor son 4 bits</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Por ejemplo, 2001:000:0000:0000:02AA:00FF:0000:9C5A</a:t>
            </a:r>
            <a:endParaRPr>
              <a:latin typeface="Source Sans Pro"/>
              <a:ea typeface="Source Sans Pro"/>
              <a:cs typeface="Source Sans Pro"/>
              <a:sym typeface="Source Sans Pro"/>
            </a:endParaRPr>
          </a:p>
          <a:p>
            <a:pPr indent="0" lvl="0" marL="0" rtl="0" algn="l">
              <a:spcBef>
                <a:spcPts val="0"/>
              </a:spcBef>
              <a:spcAft>
                <a:spcPts val="0"/>
              </a:spcAft>
              <a:buNone/>
            </a:pPr>
            <a:r>
              <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Se puede aplicar </a:t>
            </a:r>
            <a:r>
              <a:rPr lang="en">
                <a:latin typeface="Source Sans Pro"/>
                <a:ea typeface="Source Sans Pro"/>
                <a:cs typeface="Source Sans Pro"/>
                <a:sym typeface="Source Sans Pro"/>
              </a:rPr>
              <a:t>compresión</a:t>
            </a:r>
            <a:r>
              <a:rPr lang="en">
                <a:latin typeface="Source Sans Pro"/>
                <a:ea typeface="Source Sans Pro"/>
                <a:cs typeface="Source Sans Pro"/>
                <a:sym typeface="Source Sans Pro"/>
              </a:rPr>
              <a:t> para hacer las </a:t>
            </a:r>
            <a:r>
              <a:rPr lang="en">
                <a:latin typeface="Source Sans Pro"/>
                <a:ea typeface="Source Sans Pro"/>
                <a:cs typeface="Source Sans Pro"/>
                <a:sym typeface="Source Sans Pro"/>
              </a:rPr>
              <a:t>direcciones</a:t>
            </a:r>
            <a:r>
              <a:rPr lang="en">
                <a:latin typeface="Source Sans Pro"/>
                <a:ea typeface="Source Sans Pro"/>
                <a:cs typeface="Source Sans Pro"/>
                <a:sym typeface="Source Sans Pro"/>
              </a:rPr>
              <a:t> </a:t>
            </a:r>
            <a:r>
              <a:rPr lang="en">
                <a:latin typeface="Source Sans Pro"/>
                <a:ea typeface="Source Sans Pro"/>
                <a:cs typeface="Source Sans Pro"/>
                <a:sym typeface="Source Sans Pro"/>
              </a:rPr>
              <a:t>más</a:t>
            </a:r>
            <a:r>
              <a:rPr lang="en">
                <a:latin typeface="Source Sans Pro"/>
                <a:ea typeface="Source Sans Pro"/>
                <a:cs typeface="Source Sans Pro"/>
                <a:sym typeface="Source Sans Pro"/>
              </a:rPr>
              <a:t> cortas:</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Por ejemplo,</a:t>
            </a:r>
            <a:r>
              <a:rPr lang="en">
                <a:latin typeface="Source Sans Pro"/>
                <a:ea typeface="Source Sans Pro"/>
                <a:cs typeface="Source Sans Pro"/>
                <a:sym typeface="Source Sans Pro"/>
              </a:rPr>
              <a:t> </a:t>
            </a:r>
            <a:r>
              <a:rPr lang="en">
                <a:latin typeface="Source Sans Pro"/>
                <a:ea typeface="Source Sans Pro"/>
                <a:cs typeface="Source Sans Pro"/>
                <a:sym typeface="Source Sans Pro"/>
              </a:rPr>
              <a:t>2001::02AA:FF:0000:9C5A</a:t>
            </a:r>
            <a:endParaRPr>
              <a:latin typeface="Source Sans Pro"/>
              <a:ea typeface="Source Sans Pro"/>
              <a:cs typeface="Source Sans Pro"/>
              <a:sym typeface="Source Sans Pro"/>
            </a:endParaRPr>
          </a:p>
          <a:p>
            <a:pPr indent="0" lvl="0" marL="0" rtl="0" algn="l">
              <a:spcBef>
                <a:spcPts val="0"/>
              </a:spcBef>
              <a:spcAft>
                <a:spcPts val="0"/>
              </a:spcAft>
              <a:buNone/>
            </a:pPr>
            <a:r>
              <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Peeeero la compresión puede ser aplicada una sola vez! </a:t>
            </a:r>
            <a:endParaRPr>
              <a:latin typeface="Source Sans Pro"/>
              <a:ea typeface="Source Sans Pro"/>
              <a:cs typeface="Source Sans Pro"/>
              <a:sym typeface="Source Sans Pro"/>
            </a:endParaRPr>
          </a:p>
          <a:p>
            <a:pPr indent="0" lvl="0" marL="0" rtl="0" algn="l">
              <a:spcBef>
                <a:spcPts val="0"/>
              </a:spcBef>
              <a:spcAft>
                <a:spcPts val="0"/>
              </a:spcAft>
              <a:buNone/>
            </a:pPr>
            <a:r>
              <a:rPr lang="en">
                <a:latin typeface="Source Sans Pro"/>
                <a:ea typeface="Source Sans Pro"/>
                <a:cs typeface="Source Sans Pro"/>
                <a:sym typeface="Source Sans Pro"/>
              </a:rPr>
              <a:t>Esto NO esta permitido, 2001::02AA:00FF::9C5A</a:t>
            </a:r>
            <a:endParaRPr>
              <a:latin typeface="Source Sans Pro"/>
              <a:ea typeface="Source Sans Pro"/>
              <a:cs typeface="Source Sans Pro"/>
              <a:sym typeface="Source Sans Pr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179350" y="25167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800"/>
              <a:t>IPv6</a:t>
            </a:r>
            <a:endParaRPr b="1" sz="4800"/>
          </a:p>
        </p:txBody>
      </p:sp>
      <p:sp>
        <p:nvSpPr>
          <p:cNvPr id="112" name="Google Shape;112;p17"/>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3" name="Google Shape;113;p17"/>
          <p:cNvSpPr txBox="1"/>
          <p:nvPr/>
        </p:nvSpPr>
        <p:spPr>
          <a:xfrm>
            <a:off x="268100" y="785975"/>
            <a:ext cx="77682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091EA"/>
                </a:solidFill>
                <a:latin typeface="Source Sans Pro"/>
                <a:ea typeface="Source Sans Pro"/>
                <a:cs typeface="Source Sans Pro"/>
                <a:sym typeface="Source Sans Pro"/>
              </a:rPr>
              <a:t>Tipos de direcciones IPv6</a:t>
            </a:r>
            <a:endParaRPr>
              <a:latin typeface="Source Sans Pro"/>
              <a:ea typeface="Source Sans Pro"/>
              <a:cs typeface="Source Sans Pro"/>
              <a:sym typeface="Source Sans Pro"/>
            </a:endParaRPr>
          </a:p>
        </p:txBody>
      </p:sp>
      <p:sp>
        <p:nvSpPr>
          <p:cNvPr id="114" name="Google Shape;114;p17"/>
          <p:cNvSpPr/>
          <p:nvPr/>
        </p:nvSpPr>
        <p:spPr>
          <a:xfrm>
            <a:off x="3062100" y="1230350"/>
            <a:ext cx="1940400" cy="423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Direcciones IPv6</a:t>
            </a:r>
            <a:endParaRPr/>
          </a:p>
        </p:txBody>
      </p:sp>
      <p:sp>
        <p:nvSpPr>
          <p:cNvPr id="115" name="Google Shape;115;p17"/>
          <p:cNvSpPr/>
          <p:nvPr/>
        </p:nvSpPr>
        <p:spPr>
          <a:xfrm>
            <a:off x="503750" y="2016350"/>
            <a:ext cx="1940400" cy="423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Multicast</a:t>
            </a:r>
            <a:endParaRPr/>
          </a:p>
        </p:txBody>
      </p:sp>
      <p:sp>
        <p:nvSpPr>
          <p:cNvPr id="116" name="Google Shape;116;p17"/>
          <p:cNvSpPr/>
          <p:nvPr/>
        </p:nvSpPr>
        <p:spPr>
          <a:xfrm>
            <a:off x="3062100" y="1971200"/>
            <a:ext cx="1940400" cy="423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Unicast</a:t>
            </a:r>
            <a:endParaRPr/>
          </a:p>
        </p:txBody>
      </p:sp>
      <p:sp>
        <p:nvSpPr>
          <p:cNvPr id="117" name="Google Shape;117;p17"/>
          <p:cNvSpPr/>
          <p:nvPr/>
        </p:nvSpPr>
        <p:spPr>
          <a:xfrm>
            <a:off x="5655725" y="1971200"/>
            <a:ext cx="1940400" cy="423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Anycast</a:t>
            </a:r>
            <a:endParaRPr/>
          </a:p>
        </p:txBody>
      </p:sp>
      <p:sp>
        <p:nvSpPr>
          <p:cNvPr id="118" name="Google Shape;118;p17"/>
          <p:cNvSpPr txBox="1"/>
          <p:nvPr/>
        </p:nvSpPr>
        <p:spPr>
          <a:xfrm>
            <a:off x="503750" y="2510325"/>
            <a:ext cx="1806300" cy="649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Assigned</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Solicited node</a:t>
            </a:r>
            <a:endParaRPr>
              <a:latin typeface="Source Sans Pro"/>
              <a:ea typeface="Source Sans Pro"/>
              <a:cs typeface="Source Sans Pro"/>
              <a:sym typeface="Source Sans Pro"/>
            </a:endParaRPr>
          </a:p>
        </p:txBody>
      </p:sp>
      <p:sp>
        <p:nvSpPr>
          <p:cNvPr id="119" name="Google Shape;119;p17"/>
          <p:cNvSpPr txBox="1"/>
          <p:nvPr/>
        </p:nvSpPr>
        <p:spPr>
          <a:xfrm>
            <a:off x="3062100" y="2510325"/>
            <a:ext cx="2159100" cy="1193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Unique local(FC00::/7)</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Link local(FE80::/10)</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lang="en">
                <a:latin typeface="Source Sans Pro"/>
                <a:ea typeface="Source Sans Pro"/>
                <a:cs typeface="Source Sans Pro"/>
                <a:sym typeface="Source Sans Pro"/>
              </a:rPr>
              <a:t>Global(2000::/3)</a:t>
            </a:r>
            <a:endParaRPr>
              <a:latin typeface="Source Sans Pro"/>
              <a:ea typeface="Source Sans Pro"/>
              <a:cs typeface="Source Sans Pro"/>
              <a:sym typeface="Source Sans Pro"/>
            </a:endParaRPr>
          </a:p>
        </p:txBody>
      </p:sp>
      <p:cxnSp>
        <p:nvCxnSpPr>
          <p:cNvPr id="120" name="Google Shape;120;p17"/>
          <p:cNvCxnSpPr>
            <a:stCxn id="114" idx="2"/>
            <a:endCxn id="116" idx="0"/>
          </p:cNvCxnSpPr>
          <p:nvPr/>
        </p:nvCxnSpPr>
        <p:spPr>
          <a:xfrm>
            <a:off x="4032300" y="1653650"/>
            <a:ext cx="0" cy="317700"/>
          </a:xfrm>
          <a:prstGeom prst="straightConnector1">
            <a:avLst/>
          </a:prstGeom>
          <a:noFill/>
          <a:ln cap="flat" cmpd="sng" w="9525">
            <a:solidFill>
              <a:schemeClr val="dk2"/>
            </a:solidFill>
            <a:prstDash val="solid"/>
            <a:round/>
            <a:headEnd len="med" w="med" type="none"/>
            <a:tailEnd len="med" w="med" type="none"/>
          </a:ln>
        </p:spPr>
      </p:cxnSp>
      <p:cxnSp>
        <p:nvCxnSpPr>
          <p:cNvPr id="121" name="Google Shape;121;p17"/>
          <p:cNvCxnSpPr>
            <a:stCxn id="114" idx="2"/>
            <a:endCxn id="115" idx="0"/>
          </p:cNvCxnSpPr>
          <p:nvPr/>
        </p:nvCxnSpPr>
        <p:spPr>
          <a:xfrm flipH="1">
            <a:off x="1473900" y="1653650"/>
            <a:ext cx="2558400" cy="362700"/>
          </a:xfrm>
          <a:prstGeom prst="straightConnector1">
            <a:avLst/>
          </a:prstGeom>
          <a:noFill/>
          <a:ln cap="flat" cmpd="sng" w="9525">
            <a:solidFill>
              <a:schemeClr val="dk2"/>
            </a:solidFill>
            <a:prstDash val="solid"/>
            <a:round/>
            <a:headEnd len="med" w="med" type="none"/>
            <a:tailEnd len="med" w="med" type="none"/>
          </a:ln>
        </p:spPr>
      </p:cxnSp>
      <p:cxnSp>
        <p:nvCxnSpPr>
          <p:cNvPr id="122" name="Google Shape;122;p17"/>
          <p:cNvCxnSpPr>
            <a:stCxn id="114" idx="2"/>
            <a:endCxn id="117" idx="0"/>
          </p:cNvCxnSpPr>
          <p:nvPr/>
        </p:nvCxnSpPr>
        <p:spPr>
          <a:xfrm>
            <a:off x="4032300" y="1653650"/>
            <a:ext cx="2593500" cy="317700"/>
          </a:xfrm>
          <a:prstGeom prst="straightConnector1">
            <a:avLst/>
          </a:prstGeom>
          <a:noFill/>
          <a:ln cap="flat" cmpd="sng" w="9525">
            <a:solidFill>
              <a:schemeClr val="dk2"/>
            </a:solidFill>
            <a:prstDash val="solid"/>
            <a:round/>
            <a:headEnd len="med" w="med" type="none"/>
            <a:tailEnd len="med" w="med" type="none"/>
          </a:ln>
        </p:spPr>
      </p:cxnSp>
      <p:pic>
        <p:nvPicPr>
          <p:cNvPr id="123" name="Google Shape;123;p17"/>
          <p:cNvPicPr preferRelativeResize="0"/>
          <p:nvPr/>
        </p:nvPicPr>
        <p:blipFill rotWithShape="1">
          <a:blip r:embed="rId3">
            <a:alphaModFix/>
          </a:blip>
          <a:srcRect b="0" l="0" r="41179" t="66753"/>
          <a:stretch/>
        </p:blipFill>
        <p:spPr>
          <a:xfrm>
            <a:off x="7118825" y="2156775"/>
            <a:ext cx="1453651" cy="1002750"/>
          </a:xfrm>
          <a:prstGeom prst="rect">
            <a:avLst/>
          </a:prstGeom>
          <a:noFill/>
          <a:ln>
            <a:noFill/>
          </a:ln>
        </p:spPr>
      </p:pic>
      <p:pic>
        <p:nvPicPr>
          <p:cNvPr id="124" name="Google Shape;124;p17"/>
          <p:cNvPicPr preferRelativeResize="0"/>
          <p:nvPr/>
        </p:nvPicPr>
        <p:blipFill>
          <a:blip r:embed="rId4">
            <a:alphaModFix/>
          </a:blip>
          <a:stretch>
            <a:fillRect/>
          </a:stretch>
        </p:blipFill>
        <p:spPr>
          <a:xfrm>
            <a:off x="1883825" y="3819850"/>
            <a:ext cx="4307600" cy="1222675"/>
          </a:xfrm>
          <a:prstGeom prst="rect">
            <a:avLst/>
          </a:prstGeom>
          <a:noFill/>
          <a:ln>
            <a:noFill/>
          </a:ln>
        </p:spPr>
      </p:pic>
      <p:sp>
        <p:nvSpPr>
          <p:cNvPr id="125" name="Google Shape;125;p17"/>
          <p:cNvSpPr txBox="1"/>
          <p:nvPr/>
        </p:nvSpPr>
        <p:spPr>
          <a:xfrm>
            <a:off x="935600" y="3409400"/>
            <a:ext cx="3410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091EA"/>
                </a:solidFill>
                <a:latin typeface="Source Sans Pro"/>
                <a:ea typeface="Source Sans Pro"/>
                <a:cs typeface="Source Sans Pro"/>
                <a:sym typeface="Source Sans Pro"/>
              </a:rPr>
              <a:t>Formato de una </a:t>
            </a:r>
            <a:r>
              <a:rPr b="1" lang="en" sz="1800">
                <a:solidFill>
                  <a:srgbClr val="0091EA"/>
                </a:solidFill>
                <a:latin typeface="Source Sans Pro"/>
                <a:ea typeface="Source Sans Pro"/>
                <a:cs typeface="Source Sans Pro"/>
                <a:sym typeface="Source Sans Pro"/>
              </a:rPr>
              <a:t>dirección</a:t>
            </a:r>
            <a:r>
              <a:rPr b="1" lang="en" sz="1800">
                <a:solidFill>
                  <a:srgbClr val="0091EA"/>
                </a:solidFill>
                <a:latin typeface="Source Sans Pro"/>
                <a:ea typeface="Source Sans Pro"/>
                <a:cs typeface="Source Sans Pro"/>
                <a:sym typeface="Source Sans Pro"/>
              </a:rPr>
              <a:t> global:</a:t>
            </a:r>
            <a:endParaRPr>
              <a:latin typeface="Source Sans Pro"/>
              <a:ea typeface="Source Sans Pro"/>
              <a:cs typeface="Source Sans Pro"/>
              <a:sym typeface="Source Sans P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18"/>
          <p:cNvSpPr txBox="1"/>
          <p:nvPr>
            <p:ph type="title"/>
          </p:nvPr>
        </p:nvSpPr>
        <p:spPr>
          <a:xfrm>
            <a:off x="179350" y="25167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800"/>
              <a:t>IPv6</a:t>
            </a:r>
            <a:endParaRPr b="1" sz="4800"/>
          </a:p>
        </p:txBody>
      </p:sp>
      <p:sp>
        <p:nvSpPr>
          <p:cNvPr id="131" name="Google Shape;131;p18"/>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2" name="Google Shape;132;p18"/>
          <p:cNvSpPr txBox="1"/>
          <p:nvPr/>
        </p:nvSpPr>
        <p:spPr>
          <a:xfrm>
            <a:off x="268100" y="785975"/>
            <a:ext cx="77682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091EA"/>
                </a:solidFill>
                <a:latin typeface="Source Sans Pro"/>
                <a:ea typeface="Source Sans Pro"/>
                <a:cs typeface="Source Sans Pro"/>
                <a:sym typeface="Source Sans Pro"/>
              </a:rPr>
              <a:t>Direcciones Link Local</a:t>
            </a:r>
            <a:endParaRPr>
              <a:latin typeface="Source Sans Pro"/>
              <a:ea typeface="Source Sans Pro"/>
              <a:cs typeface="Source Sans Pro"/>
              <a:sym typeface="Source Sans Pro"/>
            </a:endParaRPr>
          </a:p>
        </p:txBody>
      </p:sp>
      <p:sp>
        <p:nvSpPr>
          <p:cNvPr id="133" name="Google Shape;133;p18"/>
          <p:cNvSpPr txBox="1"/>
          <p:nvPr>
            <p:ph idx="1" type="body"/>
          </p:nvPr>
        </p:nvSpPr>
        <p:spPr>
          <a:xfrm>
            <a:off x="666200" y="1141725"/>
            <a:ext cx="7571700" cy="10566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Char char="◎"/>
            </a:pPr>
            <a:r>
              <a:rPr lang="en"/>
              <a:t>Tienen el siguiente formato, donde la segunda parte coincide con la MAC de la interfaz.</a:t>
            </a:r>
            <a:endParaRPr/>
          </a:p>
        </p:txBody>
      </p:sp>
      <p:graphicFrame>
        <p:nvGraphicFramePr>
          <p:cNvPr id="134" name="Google Shape;134;p18"/>
          <p:cNvGraphicFramePr/>
          <p:nvPr/>
        </p:nvGraphicFramePr>
        <p:xfrm>
          <a:off x="1305800" y="2198325"/>
          <a:ext cx="3000000" cy="3000000"/>
        </p:xfrm>
        <a:graphic>
          <a:graphicData uri="http://schemas.openxmlformats.org/drawingml/2006/table">
            <a:tbl>
              <a:tblPr>
                <a:noFill/>
                <a:tableStyleId>{4236232E-4A44-4FB1-96DB-9D59B5642EF7}</a:tableStyleId>
              </a:tblPr>
              <a:tblGrid>
                <a:gridCol w="2418875"/>
                <a:gridCol w="2418875"/>
              </a:tblGrid>
              <a:tr h="395100">
                <a:tc>
                  <a:txBody>
                    <a:bodyPr/>
                    <a:lstStyle/>
                    <a:p>
                      <a:pPr indent="0" lvl="0" marL="0" rtl="0" algn="l">
                        <a:spcBef>
                          <a:spcPts val="0"/>
                        </a:spcBef>
                        <a:spcAft>
                          <a:spcPts val="0"/>
                        </a:spcAft>
                        <a:buNone/>
                      </a:pPr>
                      <a:r>
                        <a:rPr lang="en"/>
                        <a:t>fe80:0000:000:0000:</a:t>
                      </a:r>
                      <a:endParaRPr/>
                    </a:p>
                  </a:txBody>
                  <a:tcPr marT="91425" marB="91425" marR="91425" marL="91425">
                    <a:solidFill>
                      <a:srgbClr val="C9DAF8"/>
                    </a:solidFill>
                  </a:tcPr>
                </a:tc>
                <a:tc>
                  <a:txBody>
                    <a:bodyPr/>
                    <a:lstStyle/>
                    <a:p>
                      <a:pPr indent="0" lvl="0" marL="0" rtl="0" algn="l">
                        <a:spcBef>
                          <a:spcPts val="0"/>
                        </a:spcBef>
                        <a:spcAft>
                          <a:spcPts val="0"/>
                        </a:spcAft>
                        <a:buNone/>
                      </a:pPr>
                      <a:r>
                        <a:rPr lang="en"/>
                        <a:t>xxxx:xxxx:xxxx:xxxx</a:t>
                      </a:r>
                      <a:endParaRPr/>
                    </a:p>
                  </a:txBody>
                  <a:tcPr marT="91425" marB="91425" marR="91425" marL="91425">
                    <a:solidFill>
                      <a:srgbClr val="EAD1DC"/>
                    </a:solidFill>
                  </a:tcPr>
                </a:tc>
              </a:tr>
            </a:tbl>
          </a:graphicData>
        </a:graphic>
      </p:graphicFrame>
      <p:sp>
        <p:nvSpPr>
          <p:cNvPr id="135" name="Google Shape;135;p18"/>
          <p:cNvSpPr txBox="1"/>
          <p:nvPr>
            <p:ph idx="1" type="body"/>
          </p:nvPr>
        </p:nvSpPr>
        <p:spPr>
          <a:xfrm>
            <a:off x="666200" y="2747550"/>
            <a:ext cx="7571700" cy="10566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Char char="◎"/>
            </a:pPr>
            <a:r>
              <a:rPr lang="en"/>
              <a:t>Se asigna </a:t>
            </a:r>
            <a:r>
              <a:rPr lang="en"/>
              <a:t>automáticamente</a:t>
            </a:r>
            <a:r>
              <a:rPr lang="en"/>
              <a:t> a la interfaz</a:t>
            </a:r>
            <a:r>
              <a:rPr lang="en"/>
              <a:t>.</a:t>
            </a:r>
            <a:endParaRPr/>
          </a:p>
          <a:p>
            <a:pPr indent="-381000" lvl="0" marL="457200" rtl="0" algn="l">
              <a:spcBef>
                <a:spcPts val="0"/>
              </a:spcBef>
              <a:spcAft>
                <a:spcPts val="0"/>
              </a:spcAft>
              <a:buSzPts val="2400"/>
              <a:buChar char="◎"/>
            </a:pPr>
            <a:r>
              <a:rPr lang="en">
                <a:highlight>
                  <a:srgbClr val="FCE5CD"/>
                </a:highlight>
              </a:rPr>
              <a:t>NO</a:t>
            </a:r>
            <a:r>
              <a:rPr lang="en"/>
              <a:t> es una </a:t>
            </a:r>
            <a:r>
              <a:rPr lang="en"/>
              <a:t>dirección</a:t>
            </a:r>
            <a:r>
              <a:rPr lang="en"/>
              <a:t> ruteable</a:t>
            </a:r>
            <a:endParaRPr/>
          </a:p>
        </p:txBody>
      </p:sp>
      <p:sp>
        <p:nvSpPr>
          <p:cNvPr id="136" name="Google Shape;136;p18"/>
          <p:cNvSpPr txBox="1"/>
          <p:nvPr/>
        </p:nvSpPr>
        <p:spPr>
          <a:xfrm>
            <a:off x="5841975" y="4353375"/>
            <a:ext cx="20787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091EA"/>
                </a:solidFill>
                <a:latin typeface="Source Sans Pro"/>
                <a:ea typeface="Source Sans Pro"/>
                <a:cs typeface="Source Sans Pro"/>
                <a:sym typeface="Source Sans Pro"/>
              </a:rPr>
              <a:t>Identifique su </a:t>
            </a:r>
            <a:r>
              <a:rPr b="1" lang="en" sz="1800">
                <a:solidFill>
                  <a:srgbClr val="0091EA"/>
                </a:solidFill>
                <a:latin typeface="Source Sans Pro"/>
                <a:ea typeface="Source Sans Pro"/>
                <a:cs typeface="Source Sans Pro"/>
                <a:sym typeface="Source Sans Pro"/>
              </a:rPr>
              <a:t>dirección</a:t>
            </a:r>
            <a:r>
              <a:rPr b="1" lang="en" sz="1800">
                <a:solidFill>
                  <a:srgbClr val="0091EA"/>
                </a:solidFill>
                <a:latin typeface="Source Sans Pro"/>
                <a:ea typeface="Source Sans Pro"/>
                <a:cs typeface="Source Sans Pro"/>
                <a:sym typeface="Source Sans Pro"/>
              </a:rPr>
              <a:t> link local</a:t>
            </a:r>
            <a:endParaRPr>
              <a:latin typeface="Source Sans Pro"/>
              <a:ea typeface="Source Sans Pro"/>
              <a:cs typeface="Source Sans Pro"/>
              <a:sym typeface="Source Sans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9"/>
          <p:cNvSpPr txBox="1"/>
          <p:nvPr>
            <p:ph type="title"/>
          </p:nvPr>
        </p:nvSpPr>
        <p:spPr>
          <a:xfrm>
            <a:off x="179350" y="25167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800"/>
              <a:t>NDP</a:t>
            </a:r>
            <a:r>
              <a:rPr b="1" lang="en" sz="1800"/>
              <a:t>(neighbour </a:t>
            </a:r>
            <a:r>
              <a:rPr b="1" lang="en" sz="1800"/>
              <a:t>discovery</a:t>
            </a:r>
            <a:r>
              <a:rPr b="1" lang="en" sz="1800"/>
              <a:t> protocol)</a:t>
            </a:r>
            <a:endParaRPr b="1" sz="1800"/>
          </a:p>
        </p:txBody>
      </p:sp>
      <p:sp>
        <p:nvSpPr>
          <p:cNvPr id="142" name="Google Shape;142;p19"/>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3" name="Google Shape;143;p19"/>
          <p:cNvSpPr txBox="1"/>
          <p:nvPr/>
        </p:nvSpPr>
        <p:spPr>
          <a:xfrm>
            <a:off x="268100" y="1776575"/>
            <a:ext cx="77682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091EA"/>
                </a:solidFill>
                <a:latin typeface="Source Sans Pro"/>
                <a:ea typeface="Source Sans Pro"/>
                <a:cs typeface="Source Sans Pro"/>
                <a:sym typeface="Source Sans Pro"/>
              </a:rPr>
              <a:t>Funcionalidades</a:t>
            </a:r>
            <a:endParaRPr>
              <a:latin typeface="Source Sans Pro"/>
              <a:ea typeface="Source Sans Pro"/>
              <a:cs typeface="Source Sans Pro"/>
              <a:sym typeface="Source Sans Pro"/>
            </a:endParaRPr>
          </a:p>
        </p:txBody>
      </p:sp>
      <p:sp>
        <p:nvSpPr>
          <p:cNvPr id="144" name="Google Shape;144;p19"/>
          <p:cNvSpPr txBox="1"/>
          <p:nvPr>
            <p:ph idx="1" type="body"/>
          </p:nvPr>
        </p:nvSpPr>
        <p:spPr>
          <a:xfrm>
            <a:off x="666200" y="2132325"/>
            <a:ext cx="7571700" cy="21783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Char char="◎"/>
            </a:pPr>
            <a:r>
              <a:rPr lang="en"/>
              <a:t>Autoconfiguración</a:t>
            </a:r>
            <a:r>
              <a:rPr lang="en"/>
              <a:t> de direcciones IP</a:t>
            </a:r>
            <a:r>
              <a:rPr lang="en"/>
              <a:t>.</a:t>
            </a:r>
            <a:endParaRPr/>
          </a:p>
          <a:p>
            <a:pPr indent="-381000" lvl="0" marL="457200" rtl="0" algn="l">
              <a:spcBef>
                <a:spcPts val="0"/>
              </a:spcBef>
              <a:spcAft>
                <a:spcPts val="0"/>
              </a:spcAft>
              <a:buSzPts val="2400"/>
              <a:buChar char="◎"/>
            </a:pPr>
            <a:r>
              <a:rPr lang="en"/>
              <a:t>Descubrimiento</a:t>
            </a:r>
            <a:r>
              <a:rPr lang="en"/>
              <a:t> de routers y vecinos.</a:t>
            </a:r>
            <a:endParaRPr/>
          </a:p>
          <a:p>
            <a:pPr indent="-381000" lvl="0" marL="457200" rtl="0" algn="l">
              <a:spcBef>
                <a:spcPts val="0"/>
              </a:spcBef>
              <a:spcAft>
                <a:spcPts val="0"/>
              </a:spcAft>
              <a:buSzPts val="2400"/>
              <a:buChar char="◎"/>
            </a:pPr>
            <a:r>
              <a:rPr lang="en"/>
              <a:t>Detección</a:t>
            </a:r>
            <a:r>
              <a:rPr lang="en"/>
              <a:t> de direcciones duplicadas.</a:t>
            </a:r>
            <a:endParaRPr/>
          </a:p>
          <a:p>
            <a:pPr indent="-381000" lvl="0" marL="457200" rtl="0" algn="l">
              <a:spcBef>
                <a:spcPts val="0"/>
              </a:spcBef>
              <a:spcAft>
                <a:spcPts val="0"/>
              </a:spcAft>
              <a:buSzPts val="2400"/>
              <a:buChar char="◎"/>
            </a:pPr>
            <a:r>
              <a:rPr lang="en"/>
              <a:t>Resolución</a:t>
            </a:r>
            <a:r>
              <a:rPr lang="en"/>
              <a:t> de direcciones</a:t>
            </a:r>
            <a:endParaRPr/>
          </a:p>
          <a:p>
            <a:pPr indent="-381000" lvl="0" marL="457200" rtl="0" algn="l">
              <a:spcBef>
                <a:spcPts val="0"/>
              </a:spcBef>
              <a:spcAft>
                <a:spcPts val="0"/>
              </a:spcAft>
              <a:buSzPts val="2400"/>
              <a:buChar char="◎"/>
            </a:pPr>
            <a:r>
              <a:rPr lang="en"/>
              <a:t>Descubrimiento de servidores DNS</a:t>
            </a:r>
            <a:endParaRPr/>
          </a:p>
        </p:txBody>
      </p:sp>
      <p:sp>
        <p:nvSpPr>
          <p:cNvPr id="145" name="Google Shape;145;p19"/>
          <p:cNvSpPr txBox="1"/>
          <p:nvPr>
            <p:ph idx="1" type="body"/>
          </p:nvPr>
        </p:nvSpPr>
        <p:spPr>
          <a:xfrm>
            <a:off x="402175" y="607925"/>
            <a:ext cx="8202600" cy="10230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Es un protocolo de capa 3 que </a:t>
            </a:r>
            <a:r>
              <a:rPr lang="en"/>
              <a:t>además</a:t>
            </a:r>
            <a:r>
              <a:rPr lang="en"/>
              <a:t> cumple con funcionalidades de capas </a:t>
            </a:r>
            <a:r>
              <a:rPr lang="en"/>
              <a:t>más</a:t>
            </a:r>
            <a:r>
              <a:rPr lang="en"/>
              <a:t> bajas. Trabaja sobre ICMPv3</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0"/>
          <p:cNvSpPr txBox="1"/>
          <p:nvPr>
            <p:ph type="title"/>
          </p:nvPr>
        </p:nvSpPr>
        <p:spPr>
          <a:xfrm>
            <a:off x="179350" y="251670"/>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800"/>
              <a:t>NDP</a:t>
            </a:r>
            <a:endParaRPr b="1" sz="1800"/>
          </a:p>
        </p:txBody>
      </p:sp>
      <p:sp>
        <p:nvSpPr>
          <p:cNvPr id="151" name="Google Shape;151;p20"/>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2" name="Google Shape;152;p20"/>
          <p:cNvSpPr txBox="1"/>
          <p:nvPr/>
        </p:nvSpPr>
        <p:spPr>
          <a:xfrm>
            <a:off x="261050" y="901675"/>
            <a:ext cx="77682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0091EA"/>
                </a:solidFill>
                <a:latin typeface="Source Sans Pro"/>
                <a:ea typeface="Source Sans Pro"/>
                <a:cs typeface="Source Sans Pro"/>
                <a:sym typeface="Source Sans Pro"/>
              </a:rPr>
              <a:t>Tipos de mensajes</a:t>
            </a:r>
            <a:endParaRPr>
              <a:latin typeface="Source Sans Pro"/>
              <a:ea typeface="Source Sans Pro"/>
              <a:cs typeface="Source Sans Pro"/>
              <a:sym typeface="Source Sans Pro"/>
            </a:endParaRPr>
          </a:p>
        </p:txBody>
      </p:sp>
      <p:sp>
        <p:nvSpPr>
          <p:cNvPr id="153" name="Google Shape;153;p20"/>
          <p:cNvSpPr txBox="1"/>
          <p:nvPr>
            <p:ph idx="1" type="body"/>
          </p:nvPr>
        </p:nvSpPr>
        <p:spPr>
          <a:xfrm>
            <a:off x="616800" y="1295275"/>
            <a:ext cx="7571700" cy="23493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b="1" lang="en" sz="1800"/>
              <a:t>Neighbor Solicitation:</a:t>
            </a:r>
            <a:r>
              <a:rPr lang="en" sz="1800"/>
              <a:t> se usa para consultar información de posibles vecinos o chequear su estado.</a:t>
            </a:r>
            <a:endParaRPr sz="1800"/>
          </a:p>
          <a:p>
            <a:pPr indent="-342900" lvl="0" marL="457200" rtl="0" algn="l">
              <a:spcBef>
                <a:spcPts val="0"/>
              </a:spcBef>
              <a:spcAft>
                <a:spcPts val="0"/>
              </a:spcAft>
              <a:buSzPts val="1800"/>
              <a:buChar char="◎"/>
            </a:pPr>
            <a:r>
              <a:rPr b="1" lang="en" sz="1800"/>
              <a:t>Neighbor Advertisement: </a:t>
            </a:r>
            <a:r>
              <a:rPr lang="en" sz="1800"/>
              <a:t>Respuesta a </a:t>
            </a:r>
            <a:r>
              <a:rPr i="1" lang="en" sz="1800"/>
              <a:t>Neighbor Solicitation</a:t>
            </a:r>
            <a:endParaRPr i="1" sz="1800"/>
          </a:p>
          <a:p>
            <a:pPr indent="-342900" lvl="0" marL="457200" rtl="0" algn="l">
              <a:spcBef>
                <a:spcPts val="0"/>
              </a:spcBef>
              <a:spcAft>
                <a:spcPts val="0"/>
              </a:spcAft>
              <a:buSzPts val="1800"/>
              <a:buChar char="◎"/>
            </a:pPr>
            <a:r>
              <a:rPr b="1" lang="en" sz="1800"/>
              <a:t>Router Solicitation:</a:t>
            </a:r>
            <a:r>
              <a:rPr lang="en" sz="1800"/>
              <a:t> para obtener información de routers.</a:t>
            </a:r>
            <a:endParaRPr sz="1800"/>
          </a:p>
          <a:p>
            <a:pPr indent="-342900" lvl="0" marL="457200" rtl="0" algn="l">
              <a:spcBef>
                <a:spcPts val="0"/>
              </a:spcBef>
              <a:spcAft>
                <a:spcPts val="0"/>
              </a:spcAft>
              <a:buSzPts val="1800"/>
              <a:buChar char="◎"/>
            </a:pPr>
            <a:r>
              <a:rPr b="1" lang="en" sz="1800"/>
              <a:t>Router Advertisement:</a:t>
            </a:r>
            <a:r>
              <a:rPr lang="en" sz="1800"/>
              <a:t> es la respuesta a </a:t>
            </a:r>
            <a:r>
              <a:rPr i="1" lang="en" sz="1800"/>
              <a:t>Router Solicitation.</a:t>
            </a:r>
            <a:endParaRPr i="1" sz="1800"/>
          </a:p>
          <a:p>
            <a:pPr indent="-342900" lvl="0" marL="457200" rtl="0" algn="l">
              <a:spcBef>
                <a:spcPts val="0"/>
              </a:spcBef>
              <a:spcAft>
                <a:spcPts val="0"/>
              </a:spcAft>
              <a:buSzPts val="1800"/>
              <a:buChar char="◎"/>
            </a:pPr>
            <a:r>
              <a:rPr b="1" lang="en" sz="1800"/>
              <a:t>Redirect:</a:t>
            </a:r>
            <a:r>
              <a:rPr lang="en" sz="1800"/>
              <a:t> se envía si hay una ruta con un próximo salto más eficiente que el actual.</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